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</p:sldMasterIdLst>
  <p:notesMasterIdLst>
    <p:notesMasterId r:id="rId52"/>
  </p:notesMasterIdLst>
  <p:sldIdLst>
    <p:sldId id="256" r:id="rId7"/>
    <p:sldId id="257" r:id="rId8"/>
    <p:sldId id="258" r:id="rId9"/>
    <p:sldId id="278" r:id="rId10"/>
    <p:sldId id="277" r:id="rId11"/>
    <p:sldId id="267" r:id="rId12"/>
    <p:sldId id="259" r:id="rId13"/>
    <p:sldId id="264" r:id="rId14"/>
    <p:sldId id="281" r:id="rId15"/>
    <p:sldId id="265" r:id="rId16"/>
    <p:sldId id="280" r:id="rId17"/>
    <p:sldId id="269" r:id="rId18"/>
    <p:sldId id="282" r:id="rId19"/>
    <p:sldId id="284" r:id="rId20"/>
    <p:sldId id="283" r:id="rId21"/>
    <p:sldId id="285" r:id="rId22"/>
    <p:sldId id="279" r:id="rId23"/>
    <p:sldId id="270" r:id="rId24"/>
    <p:sldId id="271" r:id="rId25"/>
    <p:sldId id="273" r:id="rId26"/>
    <p:sldId id="272" r:id="rId27"/>
    <p:sldId id="274" r:id="rId28"/>
    <p:sldId id="275" r:id="rId29"/>
    <p:sldId id="291" r:id="rId30"/>
    <p:sldId id="290" r:id="rId31"/>
    <p:sldId id="287" r:id="rId32"/>
    <p:sldId id="288" r:id="rId33"/>
    <p:sldId id="289" r:id="rId34"/>
    <p:sldId id="292" r:id="rId35"/>
    <p:sldId id="286" r:id="rId36"/>
    <p:sldId id="293" r:id="rId37"/>
    <p:sldId id="294" r:id="rId38"/>
    <p:sldId id="295" r:id="rId39"/>
    <p:sldId id="297" r:id="rId40"/>
    <p:sldId id="296" r:id="rId41"/>
    <p:sldId id="299" r:id="rId42"/>
    <p:sldId id="301" r:id="rId43"/>
    <p:sldId id="302" r:id="rId44"/>
    <p:sldId id="303" r:id="rId45"/>
    <p:sldId id="304" r:id="rId46"/>
    <p:sldId id="306" r:id="rId47"/>
    <p:sldId id="307" r:id="rId48"/>
    <p:sldId id="308" r:id="rId49"/>
    <p:sldId id="309" r:id="rId50"/>
    <p:sldId id="263" r:id="rId51"/>
  </p:sldIdLst>
  <p:sldSz cx="12192000" cy="6858000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25"/>
    <p:restoredTop sz="94676"/>
  </p:normalViewPr>
  <p:slideViewPr>
    <p:cSldViewPr snapToGrid="0" snapToObjects="1">
      <p:cViewPr varScale="1">
        <p:scale>
          <a:sx n="88" d="100"/>
          <a:sy n="88" d="100"/>
        </p:scale>
        <p:origin x="184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5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52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53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254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4E9ADF94-2CD8-4EBA-9EE7-870F5622975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4" name="TextShape 3"/>
          <p:cNvSpPr txBox="1"/>
          <p:nvPr/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/>
          <a:lstStyle/>
          <a:p>
            <a:pPr algn="r">
              <a:lnSpc>
                <a:spcPct val="100000"/>
              </a:lnSpc>
            </a:pPr>
            <a:fld id="{1C3F819F-1D0E-4EEB-BE6C-AAE827C68F43}" type="slidenum">
              <a:rPr lang="en-US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E9ADF94-2CD8-4EBA-9EE7-870F56229751}" type="slidenum">
              <a:rPr lang="en-US" sz="1400" b="0" strike="noStrike" spc="-1" smtClean="0">
                <a:latin typeface="Times New Roman"/>
              </a:rPr>
              <a:t>40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7132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E9ADF94-2CD8-4EBA-9EE7-870F56229751}" type="slidenum">
              <a:rPr lang="en-US" sz="1400" b="0" strike="noStrike" spc="-1" smtClean="0">
                <a:latin typeface="Times New Roman"/>
              </a:rPr>
              <a:t>41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93646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E9ADF94-2CD8-4EBA-9EE7-870F56229751}" type="slidenum">
              <a:rPr lang="en-US" sz="1400" b="0" strike="noStrike" spc="-1" smtClean="0">
                <a:latin typeface="Times New Roman"/>
              </a:rPr>
              <a:t>42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25029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E9ADF94-2CD8-4EBA-9EE7-870F56229751}" type="slidenum">
              <a:rPr lang="en-US" sz="1400" b="0" strike="noStrike" spc="-1" smtClean="0">
                <a:latin typeface="Times New Roman"/>
              </a:rPr>
              <a:t>43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77958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4E9ADF94-2CD8-4EBA-9EE7-870F56229751}" type="slidenum">
              <a:rPr lang="en-US" sz="1400" b="0" strike="noStrike" spc="-1" smtClean="0">
                <a:latin typeface="Times New Roman"/>
              </a:rPr>
              <a:t>44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77027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zh-CN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zh-CN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0"/>
            <a:ext cx="10459080" cy="856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095880" y="6108840"/>
            <a:ext cx="6086160" cy="73944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-6480" y="5349960"/>
            <a:ext cx="8277120" cy="1501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6" y="0"/>
                </a:moveTo>
                <a:lnTo>
                  <a:pt x="15972" y="0"/>
                </a:lnTo>
                <a:lnTo>
                  <a:pt x="21600" y="21600"/>
                </a:lnTo>
                <a:lnTo>
                  <a:pt x="0" y="21509"/>
                </a:lnTo>
                <a:cubicBezTo>
                  <a:pt x="5" y="14339"/>
                  <a:pt x="11" y="7169"/>
                  <a:pt x="16" y="0"/>
                </a:cubicBez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10121760" y="0"/>
            <a:ext cx="2060280" cy="8157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7743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图片"/>
          <p:cNvPicPr/>
          <p:nvPr/>
        </p:nvPicPr>
        <p:blipFill>
          <a:blip r:embed="rId14"/>
          <a:stretch/>
        </p:blipFill>
        <p:spPr>
          <a:xfrm>
            <a:off x="11065680" y="34560"/>
            <a:ext cx="744480" cy="746640"/>
          </a:xfrm>
          <a:prstGeom prst="rect">
            <a:avLst/>
          </a:prstGeom>
          <a:ln w="9360">
            <a:noFill/>
          </a:ln>
        </p:spPr>
      </p:pic>
      <p:sp>
        <p:nvSpPr>
          <p:cNvPr id="5" name="CustomShape 5"/>
          <p:cNvSpPr/>
          <p:nvPr/>
        </p:nvSpPr>
        <p:spPr>
          <a:xfrm>
            <a:off x="127080" y="5718600"/>
            <a:ext cx="129960" cy="949680"/>
          </a:xfrm>
          <a:prstGeom prst="rect">
            <a:avLst/>
          </a:pr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2000"/>
            <a:ext cx="1086120" cy="90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82400" cy="622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3"/>
          <p:cNvSpPr/>
          <p:nvPr/>
        </p:nvSpPr>
        <p:spPr>
          <a:xfrm>
            <a:off x="0" y="6786000"/>
            <a:ext cx="12182400" cy="622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图片"/>
          <p:cNvPicPr/>
          <p:nvPr/>
        </p:nvPicPr>
        <p:blipFill>
          <a:blip r:embed="rId14"/>
          <a:stretch/>
        </p:blipFill>
        <p:spPr>
          <a:xfrm>
            <a:off x="136800" y="238680"/>
            <a:ext cx="518760" cy="520200"/>
          </a:xfrm>
          <a:prstGeom prst="rect">
            <a:avLst/>
          </a:prstGeom>
          <a:ln w="9360"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6803280" cy="6848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72000"/>
            <a:ext cx="1086120" cy="90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0" y="0"/>
            <a:ext cx="12182400" cy="622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3"/>
          <p:cNvSpPr/>
          <p:nvPr/>
        </p:nvSpPr>
        <p:spPr>
          <a:xfrm>
            <a:off x="0" y="6786000"/>
            <a:ext cx="12182400" cy="622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8" name="图片"/>
          <p:cNvPicPr/>
          <p:nvPr/>
        </p:nvPicPr>
        <p:blipFill>
          <a:blip r:embed="rId14"/>
          <a:stretch/>
        </p:blipFill>
        <p:spPr>
          <a:xfrm>
            <a:off x="136800" y="238680"/>
            <a:ext cx="518760" cy="520200"/>
          </a:xfrm>
          <a:prstGeom prst="rect">
            <a:avLst/>
          </a:prstGeom>
          <a:ln w="9360">
            <a:noFill/>
          </a:ln>
        </p:spPr>
      </p:pic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72000"/>
            <a:ext cx="1086120" cy="9046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2"/>
          <p:cNvSpPr/>
          <p:nvPr/>
        </p:nvSpPr>
        <p:spPr>
          <a:xfrm>
            <a:off x="0" y="0"/>
            <a:ext cx="12182400" cy="622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3"/>
          <p:cNvSpPr/>
          <p:nvPr/>
        </p:nvSpPr>
        <p:spPr>
          <a:xfrm>
            <a:off x="0" y="6786000"/>
            <a:ext cx="12182400" cy="622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2" name="图片"/>
          <p:cNvPicPr/>
          <p:nvPr/>
        </p:nvPicPr>
        <p:blipFill>
          <a:blip r:embed="rId14"/>
          <a:stretch/>
        </p:blipFill>
        <p:spPr>
          <a:xfrm>
            <a:off x="136800" y="238680"/>
            <a:ext cx="518760" cy="520200"/>
          </a:xfrm>
          <a:prstGeom prst="rect">
            <a:avLst/>
          </a:prstGeom>
          <a:ln w="9360">
            <a:noFill/>
          </a:ln>
        </p:spPr>
      </p:pic>
      <p:sp>
        <p:nvSpPr>
          <p:cNvPr id="17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7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zh-CN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zh-CN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70880" y="5889960"/>
            <a:ext cx="6345720" cy="7912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微软雅黑"/>
                <a:ea typeface="微软雅黑"/>
              </a:rPr>
              <a:t>A Brief Introduction of CUDA Programming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8153280" y="6285600"/>
            <a:ext cx="3956400" cy="496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赵梓豪 2020.01.09</a:t>
            </a:r>
            <a:endParaRPr lang="en-US" sz="2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2.1 CUDA</a:t>
            </a:r>
            <a:r>
              <a:rPr lang="en-US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 Programming Structure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57957C-F800-C643-B4EC-B12CB4045269}"/>
              </a:ext>
            </a:extLst>
          </p:cNvPr>
          <p:cNvSpPr/>
          <p:nvPr/>
        </p:nvSpPr>
        <p:spPr>
          <a:xfrm>
            <a:off x="6613032" y="5402316"/>
            <a:ext cx="5420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b="1" dirty="0">
                <a:latin typeface="SabonLTStd"/>
              </a:rPr>
              <a:t>Host</a:t>
            </a:r>
            <a:r>
              <a:rPr lang="en" altLang="zh-CN" sz="2000" dirty="0">
                <a:latin typeface="SabonLTStd"/>
              </a:rPr>
              <a:t>: the CPU and its memory (host memory) </a:t>
            </a:r>
            <a:endParaRPr lang="en" altLang="zh-CN" sz="2000" dirty="0"/>
          </a:p>
          <a:p>
            <a:r>
              <a:rPr lang="en" altLang="zh-CN" sz="2000" b="1" dirty="0">
                <a:latin typeface="SabonLTStd"/>
              </a:rPr>
              <a:t>Device</a:t>
            </a:r>
            <a:r>
              <a:rPr lang="en" altLang="zh-CN" sz="2000" dirty="0">
                <a:latin typeface="SabonLTStd"/>
              </a:rPr>
              <a:t>: the GPU and its memory (device memory)</a:t>
            </a:r>
            <a:endParaRPr lang="en" altLang="zh-CN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7D77BA-D0D8-5D42-90AC-EA8E94B967B8}"/>
              </a:ext>
            </a:extLst>
          </p:cNvPr>
          <p:cNvSpPr/>
          <p:nvPr/>
        </p:nvSpPr>
        <p:spPr>
          <a:xfrm>
            <a:off x="681307" y="1586853"/>
            <a:ext cx="5761533" cy="3815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sz="2400" dirty="0">
                <a:latin typeface="SabonLTStd"/>
              </a:rPr>
              <a:t>A typical processing flow of a CUDA program follows this pattern: </a:t>
            </a:r>
            <a:endParaRPr lang="en" altLang="zh-CN" sz="2400" dirty="0"/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en" altLang="zh-CN" sz="2400" dirty="0">
                <a:latin typeface="SabonLTStd"/>
              </a:rPr>
              <a:t>Copy data from CPU memory to GPU memory. </a:t>
            </a:r>
            <a:endParaRPr lang="en" altLang="zh-CN" sz="2400" dirty="0">
              <a:latin typeface="AvenirLTStd"/>
            </a:endParaRPr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en" altLang="zh-CN" sz="2400" dirty="0">
                <a:latin typeface="SabonLTStd"/>
              </a:rPr>
              <a:t>Invoke </a:t>
            </a:r>
            <a:r>
              <a:rPr lang="en" altLang="zh-CN" sz="2400" dirty="0">
                <a:solidFill>
                  <a:srgbClr val="FF0000"/>
                </a:solidFill>
                <a:latin typeface="SabonLTStd"/>
              </a:rPr>
              <a:t>kernels</a:t>
            </a:r>
            <a:r>
              <a:rPr lang="en" altLang="zh-CN" sz="2400" dirty="0">
                <a:latin typeface="SabonLTStd"/>
              </a:rPr>
              <a:t> to operate on the data stored in </a:t>
            </a:r>
            <a:r>
              <a:rPr lang="en" altLang="zh-CN" sz="2400" dirty="0">
                <a:solidFill>
                  <a:srgbClr val="FF0000"/>
                </a:solidFill>
                <a:latin typeface="SabonLTStd"/>
              </a:rPr>
              <a:t>GPU memory</a:t>
            </a:r>
            <a:r>
              <a:rPr lang="en" altLang="zh-CN" sz="2400" dirty="0">
                <a:latin typeface="SabonLTStd"/>
              </a:rPr>
              <a:t>. </a:t>
            </a:r>
            <a:endParaRPr lang="en" altLang="zh-CN" sz="2400" dirty="0">
              <a:latin typeface="AvenirLTStd"/>
            </a:endParaRPr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en" altLang="zh-CN" sz="2400" dirty="0">
                <a:latin typeface="SabonLTStd"/>
              </a:rPr>
              <a:t>Copy data back from GPU memory to CPU memory. </a:t>
            </a:r>
            <a:endParaRPr lang="en" altLang="zh-CN" sz="2400" b="0" dirty="0">
              <a:effectLst/>
              <a:latin typeface="AvenirLTStd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3C36B08-CB66-D44C-953B-4CD4406F8D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0260" y="2185311"/>
            <a:ext cx="5812986" cy="3085836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89F73B20-65EC-A847-A302-7524DB60F6E5}"/>
              </a:ext>
            </a:extLst>
          </p:cNvPr>
          <p:cNvCxnSpPr/>
          <p:nvPr/>
        </p:nvCxnSpPr>
        <p:spPr>
          <a:xfrm flipV="1">
            <a:off x="2780224" y="3113584"/>
            <a:ext cx="670560" cy="3810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圆角矩形 7">
            <a:extLst>
              <a:ext uri="{FF2B5EF4-FFF2-40B4-BE49-F238E27FC236}">
                <a16:creationId xmlns:a16="http://schemas.microsoft.com/office/drawing/2014/main" id="{80F3F757-7AE5-AE46-8C3F-6D935E11CBD4}"/>
              </a:ext>
            </a:extLst>
          </p:cNvPr>
          <p:cNvSpPr/>
          <p:nvPr/>
        </p:nvSpPr>
        <p:spPr>
          <a:xfrm>
            <a:off x="3450784" y="2541400"/>
            <a:ext cx="1482367" cy="54864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Organizing Threads</a:t>
            </a:r>
            <a:endParaRPr kumimoji="1" lang="zh-CN" altLang="en-US" dirty="0"/>
          </a:p>
        </p:txBody>
      </p: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28779DD-57FB-A54D-9E2F-7EE0E3719F80}"/>
              </a:ext>
            </a:extLst>
          </p:cNvPr>
          <p:cNvCxnSpPr/>
          <p:nvPr/>
        </p:nvCxnSpPr>
        <p:spPr>
          <a:xfrm flipV="1">
            <a:off x="4138924" y="3767960"/>
            <a:ext cx="670560" cy="3810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43D69D55-FADA-D64D-A793-D5E395D76BBA}"/>
              </a:ext>
            </a:extLst>
          </p:cNvPr>
          <p:cNvSpPr/>
          <p:nvPr/>
        </p:nvSpPr>
        <p:spPr>
          <a:xfrm>
            <a:off x="4835522" y="3194830"/>
            <a:ext cx="1482367" cy="548640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Accessing Memory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68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2.2 Organizing Threads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57957C-F800-C643-B4EC-B12CB4045269}"/>
              </a:ext>
            </a:extLst>
          </p:cNvPr>
          <p:cNvSpPr/>
          <p:nvPr/>
        </p:nvSpPr>
        <p:spPr>
          <a:xfrm>
            <a:off x="6816705" y="5827184"/>
            <a:ext cx="5420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b="1" dirty="0">
                <a:latin typeface="SabonLTStd"/>
              </a:rPr>
              <a:t>Host</a:t>
            </a:r>
            <a:r>
              <a:rPr lang="en" altLang="zh-CN" sz="2000" dirty="0">
                <a:latin typeface="SabonLTStd"/>
              </a:rPr>
              <a:t>: the CPU and its memory (host memory) </a:t>
            </a:r>
            <a:endParaRPr lang="en" altLang="zh-CN" sz="2000" dirty="0"/>
          </a:p>
          <a:p>
            <a:r>
              <a:rPr lang="en" altLang="zh-CN" sz="2000" b="1" dirty="0">
                <a:latin typeface="SabonLTStd"/>
              </a:rPr>
              <a:t>Device</a:t>
            </a:r>
            <a:r>
              <a:rPr lang="en" altLang="zh-CN" sz="2000" dirty="0">
                <a:latin typeface="SabonLTStd"/>
              </a:rPr>
              <a:t>: the GPU and its memory (device memory)</a:t>
            </a:r>
            <a:endParaRPr lang="en" altLang="zh-CN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7D77BA-D0D8-5D42-90AC-EA8E94B967B8}"/>
              </a:ext>
            </a:extLst>
          </p:cNvPr>
          <p:cNvSpPr/>
          <p:nvPr/>
        </p:nvSpPr>
        <p:spPr>
          <a:xfrm>
            <a:off x="838960" y="1774799"/>
            <a:ext cx="5645919" cy="1978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sz="2000" dirty="0"/>
              <a:t>When a kernel function is launched from the host side, execution is moved to a device where </a:t>
            </a:r>
            <a:r>
              <a:rPr lang="en" altLang="zh-CN" sz="2000" dirty="0">
                <a:solidFill>
                  <a:srgbClr val="FF0000"/>
                </a:solidFill>
              </a:rPr>
              <a:t>a large number of threads </a:t>
            </a:r>
            <a:r>
              <a:rPr lang="en" altLang="zh-CN" sz="2000" dirty="0"/>
              <a:t>are generated and each thread executes the statements specified by </a:t>
            </a:r>
            <a:r>
              <a:rPr lang="en" altLang="zh-CN" sz="2000" dirty="0">
                <a:solidFill>
                  <a:srgbClr val="FF0000"/>
                </a:solidFill>
              </a:rPr>
              <a:t>the kernel function</a:t>
            </a:r>
            <a:r>
              <a:rPr lang="en" altLang="zh-CN" sz="2000" dirty="0"/>
              <a:t>. 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1F7F24-6611-3C4C-9767-E855239A0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6636" y="1333459"/>
            <a:ext cx="4931167" cy="449372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B400DC7-FB52-8444-802E-582E295139B5}"/>
              </a:ext>
            </a:extLst>
          </p:cNvPr>
          <p:cNvSpPr/>
          <p:nvPr/>
        </p:nvSpPr>
        <p:spPr>
          <a:xfrm>
            <a:off x="985673" y="4198871"/>
            <a:ext cx="53524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SabonLTStd"/>
              </a:rPr>
              <a:t>Single Instruction Multiple Thread </a:t>
            </a:r>
            <a:r>
              <a:rPr lang="en" altLang="zh-CN" sz="2400" dirty="0">
                <a:latin typeface="SabonLTStd"/>
              </a:rPr>
              <a:t>(SIMT) 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04810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2.2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Organizing Threads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1970A0-748B-F443-9420-9BCDA989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1098000"/>
            <a:ext cx="4485922" cy="491358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C727B0-BE0D-FD4E-BBF8-DB771C61D94C}"/>
              </a:ext>
            </a:extLst>
          </p:cNvPr>
          <p:cNvSpPr/>
          <p:nvPr/>
        </p:nvSpPr>
        <p:spPr>
          <a:xfrm>
            <a:off x="818036" y="2602384"/>
            <a:ext cx="6096000" cy="19048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sz="2400" dirty="0">
                <a:latin typeface="SabonLTStd"/>
              </a:rPr>
              <a:t>All threads spawned by a single kernel launch are collectively called a </a:t>
            </a:r>
            <a:r>
              <a:rPr lang="en" altLang="zh-CN" sz="2400" dirty="0">
                <a:solidFill>
                  <a:srgbClr val="FF0000"/>
                </a:solidFill>
                <a:latin typeface="SabonLTStd"/>
              </a:rPr>
              <a:t>grid</a:t>
            </a:r>
            <a:r>
              <a:rPr lang="en" altLang="zh-CN" sz="2400" dirty="0">
                <a:latin typeface="SabonLTStd"/>
              </a:rPr>
              <a:t>. A grid is made up of many thread </a:t>
            </a:r>
            <a:r>
              <a:rPr lang="en" altLang="zh-CN" sz="2400" dirty="0">
                <a:solidFill>
                  <a:srgbClr val="FF0000"/>
                </a:solidFill>
                <a:latin typeface="SabonLTStd"/>
              </a:rPr>
              <a:t>blocks</a:t>
            </a:r>
            <a:r>
              <a:rPr lang="en" altLang="zh-CN" sz="2400" dirty="0">
                <a:latin typeface="SabonLTStd"/>
              </a:rPr>
              <a:t>. </a:t>
            </a:r>
          </a:p>
          <a:p>
            <a:pPr>
              <a:lnSpc>
                <a:spcPct val="125000"/>
              </a:lnSpc>
            </a:pPr>
            <a:endParaRPr lang="en" altLang="zh-CN" sz="2400" dirty="0">
              <a:latin typeface="SabonLTStd"/>
            </a:endParaRPr>
          </a:p>
        </p:txBody>
      </p:sp>
    </p:spTree>
    <p:extLst>
      <p:ext uri="{BB962C8B-B14F-4D97-AF65-F5344CB8AC3E}">
        <p14:creationId xmlns:p14="http://schemas.microsoft.com/office/powerpoint/2010/main" val="1873609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2.2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Organizing Threads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1970A0-748B-F443-9420-9BCDA989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670" y="1135740"/>
            <a:ext cx="4187323" cy="45865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3347E5-A049-694F-8E91-1A1A291B5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7" y="3982404"/>
            <a:ext cx="6892462" cy="2537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F7369F-E8DC-3240-ABB7-E2B2CE6047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153" y="1098000"/>
            <a:ext cx="6131370" cy="271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Accessing</a:t>
            </a:r>
            <a:r>
              <a:rPr lang="zh-CN" altLang="en-US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Memory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8AD85C-96AC-014E-8D1D-E02896429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49" y="641194"/>
            <a:ext cx="5072128" cy="557561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D562B68-1B44-CF41-BF1A-07E3D510FDB3}"/>
              </a:ext>
            </a:extLst>
          </p:cNvPr>
          <p:cNvSpPr/>
          <p:nvPr/>
        </p:nvSpPr>
        <p:spPr>
          <a:xfrm>
            <a:off x="641188" y="2444200"/>
            <a:ext cx="6102346" cy="345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altLang="zh-CN" sz="2400" spc="-1" dirty="0">
                <a:solidFill>
                  <a:srgbClr val="000000"/>
                </a:solidFill>
              </a:rPr>
              <a:t>Registers</a:t>
            </a:r>
          </a:p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altLang="zh-CN" sz="2400" spc="-1" dirty="0">
                <a:solidFill>
                  <a:srgbClr val="000000"/>
                </a:solidFill>
              </a:rPr>
              <a:t>Shared</a:t>
            </a:r>
            <a:r>
              <a:rPr lang="zh-CN" altLang="en-US" sz="2400" spc="-1" dirty="0">
                <a:solidFill>
                  <a:srgbClr val="000000"/>
                </a:solidFill>
              </a:rPr>
              <a:t> </a:t>
            </a:r>
            <a:r>
              <a:rPr lang="en-US" altLang="zh-CN" sz="2400" spc="-1" dirty="0">
                <a:solidFill>
                  <a:srgbClr val="000000"/>
                </a:solidFill>
              </a:rPr>
              <a:t>Memory</a:t>
            </a:r>
          </a:p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altLang="zh-CN" sz="2400" spc="-1" dirty="0">
                <a:solidFill>
                  <a:srgbClr val="000000"/>
                </a:solidFill>
              </a:rPr>
              <a:t>Global</a:t>
            </a:r>
            <a:r>
              <a:rPr lang="zh-CN" altLang="en-US" sz="2400" spc="-1" dirty="0">
                <a:solidFill>
                  <a:srgbClr val="000000"/>
                </a:solidFill>
              </a:rPr>
              <a:t> </a:t>
            </a:r>
            <a:r>
              <a:rPr lang="en-US" altLang="zh-CN" sz="2400" spc="-1" dirty="0">
                <a:solidFill>
                  <a:srgbClr val="000000"/>
                </a:solidFill>
              </a:rPr>
              <a:t>Memory</a:t>
            </a:r>
          </a:p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altLang="zh-CN" sz="2400" spc="-1" dirty="0">
                <a:solidFill>
                  <a:srgbClr val="000000"/>
                </a:solidFill>
              </a:rPr>
              <a:t>Constant</a:t>
            </a:r>
            <a:r>
              <a:rPr lang="zh-CN" altLang="en-US" sz="2400" spc="-1" dirty="0">
                <a:solidFill>
                  <a:srgbClr val="000000"/>
                </a:solidFill>
              </a:rPr>
              <a:t> </a:t>
            </a:r>
            <a:r>
              <a:rPr lang="en-US" altLang="zh-CN" sz="2400" spc="-1" dirty="0">
                <a:solidFill>
                  <a:srgbClr val="000000"/>
                </a:solidFill>
              </a:rPr>
              <a:t>Memory</a:t>
            </a:r>
          </a:p>
          <a:p>
            <a:pPr>
              <a:lnSpc>
                <a:spcPct val="125000"/>
              </a:lnSpc>
              <a:spcBef>
                <a:spcPts val="1001"/>
              </a:spcBef>
            </a:pPr>
            <a:r>
              <a:rPr lang="zh-CN" altLang="en-US" sz="2400" spc="-1" dirty="0">
                <a:solidFill>
                  <a:srgbClr val="000000"/>
                </a:solidFill>
              </a:rPr>
              <a:t>      </a:t>
            </a:r>
            <a:r>
              <a:rPr lang="en-US" altLang="zh-CN" sz="2400" spc="-1" dirty="0">
                <a:solidFill>
                  <a:srgbClr val="000000"/>
                </a:solidFill>
              </a:rPr>
              <a:t>Local</a:t>
            </a:r>
            <a:r>
              <a:rPr lang="zh-CN" altLang="en-US" sz="2400" spc="-1" dirty="0">
                <a:solidFill>
                  <a:srgbClr val="000000"/>
                </a:solidFill>
              </a:rPr>
              <a:t> </a:t>
            </a:r>
            <a:r>
              <a:rPr lang="en-US" altLang="zh-CN" sz="2400" spc="-1" dirty="0">
                <a:solidFill>
                  <a:srgbClr val="000000"/>
                </a:solidFill>
              </a:rPr>
              <a:t>Memory</a:t>
            </a:r>
          </a:p>
          <a:p>
            <a:pPr>
              <a:lnSpc>
                <a:spcPct val="125000"/>
              </a:lnSpc>
              <a:spcBef>
                <a:spcPts val="1001"/>
              </a:spcBef>
            </a:pPr>
            <a:r>
              <a:rPr lang="zh-CN" altLang="en-US" sz="2400" spc="-1" dirty="0">
                <a:solidFill>
                  <a:srgbClr val="000000"/>
                </a:solidFill>
              </a:rPr>
              <a:t>      </a:t>
            </a:r>
            <a:r>
              <a:rPr lang="en-US" altLang="zh-CN" sz="2400" spc="-1" dirty="0">
                <a:solidFill>
                  <a:srgbClr val="000000"/>
                </a:solidFill>
              </a:rPr>
              <a:t>Texture</a:t>
            </a:r>
            <a:r>
              <a:rPr lang="zh-CN" altLang="en-US" sz="2400" spc="-1" dirty="0">
                <a:solidFill>
                  <a:srgbClr val="000000"/>
                </a:solidFill>
              </a:rPr>
              <a:t> </a:t>
            </a:r>
            <a:r>
              <a:rPr lang="en-US" altLang="zh-CN" sz="2400" spc="-1" dirty="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A49C120-DBBA-A048-9848-FDB62F8BB5AA}"/>
              </a:ext>
            </a:extLst>
          </p:cNvPr>
          <p:cNvSpPr/>
          <p:nvPr/>
        </p:nvSpPr>
        <p:spPr>
          <a:xfrm>
            <a:off x="1653102" y="1579786"/>
            <a:ext cx="22475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dirty="0">
                <a:latin typeface="SabonLTStd"/>
              </a:rPr>
              <a:t>CPU</a:t>
            </a:r>
            <a:r>
              <a:rPr lang="zh-CN" altLang="en-US" sz="3200" dirty="0">
                <a:latin typeface="SabonLTStd"/>
              </a:rPr>
              <a:t> </a:t>
            </a:r>
            <a:r>
              <a:rPr lang="en-US" altLang="zh-CN" sz="3200" i="1" dirty="0">
                <a:latin typeface="SabonLTStd"/>
              </a:rPr>
              <a:t>vs.</a:t>
            </a:r>
            <a:r>
              <a:rPr lang="zh-CN" altLang="en-US" sz="3200" dirty="0">
                <a:latin typeface="SabonLTStd"/>
              </a:rPr>
              <a:t> </a:t>
            </a:r>
            <a:r>
              <a:rPr lang="en-US" altLang="zh-CN" sz="3200" dirty="0">
                <a:latin typeface="SabonLTStd"/>
              </a:rPr>
              <a:t>GPU</a:t>
            </a:r>
            <a:endParaRPr lang="zh-CN" altLang="en-US" sz="3200" dirty="0"/>
          </a:p>
        </p:txBody>
      </p:sp>
      <p:sp>
        <p:nvSpPr>
          <p:cNvPr id="2" name="右大括号 1">
            <a:extLst>
              <a:ext uri="{FF2B5EF4-FFF2-40B4-BE49-F238E27FC236}">
                <a16:creationId xmlns:a16="http://schemas.microsoft.com/office/drawing/2014/main" id="{0FADBB39-3B53-FC46-A208-2ED2A75DF42F}"/>
              </a:ext>
            </a:extLst>
          </p:cNvPr>
          <p:cNvSpPr/>
          <p:nvPr/>
        </p:nvSpPr>
        <p:spPr>
          <a:xfrm>
            <a:off x="3657600" y="2646347"/>
            <a:ext cx="243040" cy="78265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BFE1243-05A7-9448-A66B-CD5D8D8C722F}"/>
              </a:ext>
            </a:extLst>
          </p:cNvPr>
          <p:cNvSpPr/>
          <p:nvPr/>
        </p:nvSpPr>
        <p:spPr>
          <a:xfrm>
            <a:off x="3992080" y="2853007"/>
            <a:ext cx="1030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>
                <a:solidFill>
                  <a:srgbClr val="000000"/>
                </a:solidFill>
              </a:rPr>
              <a:t>On</a:t>
            </a:r>
            <a:r>
              <a:rPr lang="zh-CN" altLang="en-US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</a:rPr>
              <a:t>Chip</a:t>
            </a:r>
            <a:endParaRPr lang="zh-CN" altLang="en-US" dirty="0"/>
          </a:p>
        </p:txBody>
      </p:sp>
      <p:sp>
        <p:nvSpPr>
          <p:cNvPr id="9" name="右大括号 8">
            <a:extLst>
              <a:ext uri="{FF2B5EF4-FFF2-40B4-BE49-F238E27FC236}">
                <a16:creationId xmlns:a16="http://schemas.microsoft.com/office/drawing/2014/main" id="{3E692B1B-9B2D-4C4A-86B2-124B5DF0FDBB}"/>
              </a:ext>
            </a:extLst>
          </p:cNvPr>
          <p:cNvSpPr/>
          <p:nvPr/>
        </p:nvSpPr>
        <p:spPr>
          <a:xfrm>
            <a:off x="3870788" y="3883010"/>
            <a:ext cx="243040" cy="18472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F73B4ED-00D8-444E-B80E-1B7EADCF48D5}"/>
              </a:ext>
            </a:extLst>
          </p:cNvPr>
          <p:cNvSpPr/>
          <p:nvPr/>
        </p:nvSpPr>
        <p:spPr>
          <a:xfrm>
            <a:off x="4200972" y="4568539"/>
            <a:ext cx="10258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>
                <a:solidFill>
                  <a:srgbClr val="000000"/>
                </a:solidFill>
              </a:rPr>
              <a:t>Off</a:t>
            </a:r>
            <a:r>
              <a:rPr lang="zh-CN" altLang="en-US" spc="-1" dirty="0">
                <a:solidFill>
                  <a:srgbClr val="000000"/>
                </a:solidFill>
              </a:rPr>
              <a:t> </a:t>
            </a:r>
            <a:r>
              <a:rPr lang="en-US" altLang="zh-CN" spc="-1" dirty="0">
                <a:solidFill>
                  <a:srgbClr val="000000"/>
                </a:solidFill>
              </a:rPr>
              <a:t>Chip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20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2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26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Accessing</a:t>
            </a:r>
            <a:r>
              <a:rPr lang="zh-CN" altLang="en-US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Memory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7317483-690E-5441-B3C1-9A8412B34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95" y="1241759"/>
            <a:ext cx="8343390" cy="268053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02CA162-A6BA-0944-9B0D-7D6F72C50A7B}"/>
              </a:ext>
            </a:extLst>
          </p:cNvPr>
          <p:cNvSpPr/>
          <p:nvPr/>
        </p:nvSpPr>
        <p:spPr>
          <a:xfrm>
            <a:off x="1395509" y="4277315"/>
            <a:ext cx="1002723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400" dirty="0">
                <a:latin typeface="SabonLTStd"/>
              </a:rPr>
              <a:t>Registers are the </a:t>
            </a:r>
            <a:r>
              <a:rPr lang="en" altLang="zh-CN" sz="2400" dirty="0">
                <a:solidFill>
                  <a:srgbClr val="FF0000"/>
                </a:solidFill>
                <a:latin typeface="SabonLTStd"/>
              </a:rPr>
              <a:t>fastest</a:t>
            </a:r>
            <a:r>
              <a:rPr lang="en" altLang="zh-CN" sz="2400" dirty="0">
                <a:latin typeface="SabonLTStd"/>
              </a:rPr>
              <a:t> memory space on a GPU. 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400" dirty="0">
                <a:latin typeface="SabonLTStd"/>
              </a:rPr>
              <a:t>Shared memory serves as a basic means for </a:t>
            </a:r>
            <a:r>
              <a:rPr lang="en" altLang="zh-CN" sz="2400" dirty="0">
                <a:solidFill>
                  <a:srgbClr val="FF0000"/>
                </a:solidFill>
                <a:latin typeface="SabonLTStd"/>
              </a:rPr>
              <a:t>inter-thread communication</a:t>
            </a:r>
            <a:r>
              <a:rPr lang="en" altLang="zh-CN" sz="2400" dirty="0">
                <a:latin typeface="SabonLTStd"/>
              </a:rPr>
              <a:t>. 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400" dirty="0">
                <a:latin typeface="SabonLTStd"/>
              </a:rPr>
              <a:t>Global memory is the </a:t>
            </a:r>
            <a:r>
              <a:rPr lang="en" altLang="zh-CN" sz="2400" dirty="0">
                <a:solidFill>
                  <a:srgbClr val="FF0000"/>
                </a:solidFill>
                <a:latin typeface="SabonLTStd"/>
              </a:rPr>
              <a:t>largest</a:t>
            </a:r>
            <a:r>
              <a:rPr lang="en" altLang="zh-CN" sz="2400" dirty="0">
                <a:latin typeface="SabonLTStd"/>
              </a:rPr>
              <a:t>, highest-latency, and most commonly used memory on a GPU. </a:t>
            </a:r>
          </a:p>
          <a:p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4480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Accessing</a:t>
            </a:r>
            <a:r>
              <a:rPr lang="zh-CN" altLang="en-US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Memory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FC5369-C89B-2D49-B7CB-E97642EA9B82}"/>
              </a:ext>
            </a:extLst>
          </p:cNvPr>
          <p:cNvSpPr/>
          <p:nvPr/>
        </p:nvSpPr>
        <p:spPr>
          <a:xfrm>
            <a:off x="773536" y="3174699"/>
            <a:ext cx="6102346" cy="508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altLang="zh-CN" sz="2400" spc="-1" dirty="0">
                <a:solidFill>
                  <a:srgbClr val="000000"/>
                </a:solidFill>
              </a:rPr>
              <a:t>Memory Allocation </a:t>
            </a:r>
            <a:r>
              <a:rPr lang="en" altLang="zh-CN" sz="2400" spc="-1" dirty="0">
                <a:solidFill>
                  <a:srgbClr val="000000"/>
                </a:solidFill>
              </a:rPr>
              <a:t>and Deallocation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FFBFD0-4EE8-BA49-813C-CB7F52AA0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021" y="1098000"/>
            <a:ext cx="8744284" cy="157211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98AC129-9DF5-0C4E-BB12-1E3D076115AA}"/>
              </a:ext>
            </a:extLst>
          </p:cNvPr>
          <p:cNvSpPr/>
          <p:nvPr/>
        </p:nvSpPr>
        <p:spPr>
          <a:xfrm>
            <a:off x="4272764" y="2670111"/>
            <a:ext cx="3365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AvenirLTStd"/>
              </a:rPr>
              <a:t>CUDA Variable and Type Qualifier </a:t>
            </a:r>
            <a:endParaRPr lang="en" altLang="zh-CN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C14F5AD-A9A4-374E-9611-77AF69853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2" y="3898051"/>
            <a:ext cx="7176286" cy="3660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0CD985A-B58E-9549-B0A6-3A7BB1607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62" y="4345402"/>
            <a:ext cx="7848797" cy="3660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2F873F7-3369-5641-9017-DDAFE0EA12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458" y="5541041"/>
            <a:ext cx="4460704" cy="3660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6D71A71-AF6B-AF43-92B5-8AEAE0F049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554" y="4938515"/>
            <a:ext cx="8019053" cy="57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7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2.2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Organizing Threads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1970A0-748B-F443-9420-9BCDA989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5152" y="1098000"/>
            <a:ext cx="4485922" cy="491358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0C727B0-BE0D-FD4E-BBF8-DB771C61D94C}"/>
              </a:ext>
            </a:extLst>
          </p:cNvPr>
          <p:cNvSpPr/>
          <p:nvPr/>
        </p:nvSpPr>
        <p:spPr>
          <a:xfrm>
            <a:off x="726596" y="1600251"/>
            <a:ext cx="6096000" cy="390908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sz="2000" dirty="0">
                <a:latin typeface="SabonLTStd"/>
              </a:rPr>
              <a:t>All threads spawned by a single kernel launch are collectively called a </a:t>
            </a:r>
            <a:r>
              <a:rPr lang="en" altLang="zh-CN" sz="2000" dirty="0">
                <a:solidFill>
                  <a:srgbClr val="FF0000"/>
                </a:solidFill>
                <a:latin typeface="SabonLTStd"/>
              </a:rPr>
              <a:t>grid</a:t>
            </a:r>
            <a:r>
              <a:rPr lang="en" altLang="zh-CN" sz="2000" dirty="0">
                <a:latin typeface="SabonLTStd"/>
              </a:rPr>
              <a:t>. A grid is made up of many thread </a:t>
            </a:r>
            <a:r>
              <a:rPr lang="en" altLang="zh-CN" sz="2000" dirty="0">
                <a:solidFill>
                  <a:srgbClr val="FF0000"/>
                </a:solidFill>
                <a:latin typeface="SabonLTStd"/>
              </a:rPr>
              <a:t>blocks</a:t>
            </a:r>
            <a:r>
              <a:rPr lang="en" altLang="zh-CN" sz="2000" dirty="0">
                <a:latin typeface="SabonLTStd"/>
              </a:rPr>
              <a:t>. </a:t>
            </a:r>
          </a:p>
          <a:p>
            <a:pPr>
              <a:lnSpc>
                <a:spcPct val="125000"/>
              </a:lnSpc>
            </a:pPr>
            <a:endParaRPr lang="en" altLang="zh-CN" sz="2000" dirty="0">
              <a:latin typeface="SabonLTStd"/>
            </a:endParaRPr>
          </a:p>
          <a:p>
            <a:pPr>
              <a:lnSpc>
                <a:spcPct val="125000"/>
              </a:lnSpc>
            </a:pPr>
            <a:r>
              <a:rPr lang="en" altLang="zh-CN" sz="2000" dirty="0">
                <a:latin typeface="SabonLTStd"/>
              </a:rPr>
              <a:t>All threads in a grid share the same global memory space. A thread block is a group of threads that can cooperate with each other using: </a:t>
            </a:r>
            <a:endParaRPr lang="en" altLang="zh-CN" sz="2000" dirty="0"/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000" dirty="0">
                <a:latin typeface="SabonLTStd"/>
              </a:rPr>
              <a:t>Block-local synchronization </a:t>
            </a:r>
            <a:endParaRPr lang="en" altLang="zh-CN" sz="2000" dirty="0"/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000" dirty="0">
                <a:latin typeface="SabonLTStd"/>
              </a:rPr>
              <a:t>Block-local shared memory</a:t>
            </a:r>
          </a:p>
          <a:p>
            <a:pPr>
              <a:lnSpc>
                <a:spcPct val="125000"/>
              </a:lnSpc>
            </a:pPr>
            <a:r>
              <a:rPr lang="en" altLang="zh-CN" sz="2000" dirty="0">
                <a:latin typeface="SabonLTStd"/>
              </a:rPr>
              <a:t>Threads from different blocks cannot cooperate.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362737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图片"/>
          <p:cNvPicPr/>
          <p:nvPr/>
        </p:nvPicPr>
        <p:blipFill>
          <a:blip r:embed="rId2"/>
          <a:srcRect t="16502" b="16502"/>
          <a:stretch/>
        </p:blipFill>
        <p:spPr>
          <a:xfrm>
            <a:off x="0" y="0"/>
            <a:ext cx="6803280" cy="684828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0" y="2870280"/>
            <a:ext cx="6492600" cy="107928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2"/>
          <p:cNvSpPr/>
          <p:nvPr/>
        </p:nvSpPr>
        <p:spPr>
          <a:xfrm rot="16200000" flipH="1">
            <a:off x="5201280" y="-123480"/>
            <a:ext cx="6848280" cy="711432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-693540" y="3187800"/>
            <a:ext cx="5652000" cy="609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 algn="r"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微软雅黑"/>
              </a:rPr>
              <a:t>GPU</a:t>
            </a:r>
            <a:r>
              <a:rPr lang="zh-CN" altLang="en-US" sz="3200" b="0" strike="noStrike" spc="-1" dirty="0">
                <a:solidFill>
                  <a:srgbClr val="FFFFFF"/>
                </a:solidFill>
                <a:latin typeface="微软雅黑"/>
              </a:rPr>
              <a:t> </a:t>
            </a:r>
            <a:r>
              <a:rPr lang="en-US" altLang="zh-CN" sz="3200" b="0" strike="noStrike" spc="-1" dirty="0">
                <a:solidFill>
                  <a:srgbClr val="FFFFFF"/>
                </a:solidFill>
                <a:latin typeface="微软雅黑"/>
              </a:rPr>
              <a:t>Architecture</a:t>
            </a:r>
            <a:endParaRPr lang="en-US" sz="3200" b="0" strike="noStrike" spc="-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7452720" y="-1518840"/>
            <a:ext cx="4036320" cy="922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CN" sz="60000" b="0" strike="noStrike" spc="-1" dirty="0">
                <a:solidFill>
                  <a:srgbClr val="004F8A"/>
                </a:solidFill>
                <a:latin typeface="Calibri"/>
                <a:ea typeface="微軟正黑體"/>
              </a:rPr>
              <a:t>3</a:t>
            </a:r>
            <a:endParaRPr lang="en-US" sz="60000" b="0" strike="noStrike" spc="-1" dirty="0">
              <a:latin typeface="Arial"/>
            </a:endParaRPr>
          </a:p>
        </p:txBody>
      </p:sp>
      <p:sp>
        <p:nvSpPr>
          <p:cNvPr id="265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28333303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.1 GPU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Architecture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Overview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C6AC9C-C57D-F940-9E88-20BBA2C41C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634" y="936955"/>
            <a:ext cx="6526565" cy="57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1095840" y="7200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1054080" y="731520"/>
            <a:ext cx="7120080" cy="3567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808080"/>
                </a:solidFill>
                <a:latin typeface="Calibri"/>
                <a:ea typeface="微軟正黑體"/>
              </a:rPr>
              <a:t>Statement of the logical architecture and main points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59" name="CustomShape 3"/>
          <p:cNvSpPr/>
          <p:nvPr/>
        </p:nvSpPr>
        <p:spPr>
          <a:xfrm>
            <a:off x="1383780" y="1537593"/>
            <a:ext cx="9424440" cy="34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altLang="zh-CN" sz="2800" spc="-1" dirty="0">
                <a:solidFill>
                  <a:srgbClr val="000000"/>
                </a:solidFill>
                <a:latin typeface="Arial"/>
              </a:rPr>
              <a:t>Background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CUDA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Programming Model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GPU Architecture</a:t>
            </a:r>
          </a:p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Examples</a:t>
            </a:r>
            <a:endParaRPr lang="en-US" sz="2800" b="0" strike="noStrike" spc="-1" dirty="0">
              <a:latin typeface="Arial"/>
            </a:endParaRPr>
          </a:p>
          <a:p>
            <a:pPr marL="914400" lvl="1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Matrix Addition</a:t>
            </a:r>
          </a:p>
          <a:p>
            <a:pPr marL="914400" lvl="1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2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Reduction</a:t>
            </a:r>
          </a:p>
          <a:p>
            <a:pPr marL="914400" lvl="1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200" spc="-1" dirty="0">
                <a:solidFill>
                  <a:srgbClr val="000000"/>
                </a:solidFill>
                <a:latin typeface="Arial"/>
              </a:rPr>
              <a:t>NMS</a:t>
            </a:r>
            <a:endParaRPr lang="en-US" sz="22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.1 GPU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Architecture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Overview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7D77BA-D0D8-5D42-90AC-EA8E94B967B8}"/>
              </a:ext>
            </a:extLst>
          </p:cNvPr>
          <p:cNvSpPr/>
          <p:nvPr/>
        </p:nvSpPr>
        <p:spPr>
          <a:xfrm>
            <a:off x="1106710" y="3268072"/>
            <a:ext cx="5761533" cy="21666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200" dirty="0"/>
              <a:t>Execution units (CUDA cores)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200" dirty="0"/>
              <a:t>Scheduler and dispatcher units that schedule warps 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200" dirty="0"/>
              <a:t>Shared memory, the register file, and L1 cache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C3CB482-4757-8940-AA6D-F0013B337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2883" y="821956"/>
            <a:ext cx="3559805" cy="58302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0058F19-5124-8841-9FD8-05E2E155C09A}"/>
              </a:ext>
            </a:extLst>
          </p:cNvPr>
          <p:cNvSpPr/>
          <p:nvPr/>
        </p:nvSpPr>
        <p:spPr>
          <a:xfrm>
            <a:off x="1106710" y="1445603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000" dirty="0">
                <a:latin typeface="SabonLTStd"/>
              </a:rPr>
              <a:t>The GPU architecture is built around a scalable array of </a:t>
            </a:r>
            <a:r>
              <a:rPr lang="en" altLang="zh-CN" sz="2000" i="1" dirty="0">
                <a:solidFill>
                  <a:srgbClr val="FF0000"/>
                </a:solidFill>
                <a:latin typeface="SabonLTStd"/>
              </a:rPr>
              <a:t>Streaming Multiprocessors </a:t>
            </a:r>
            <a:r>
              <a:rPr lang="en" altLang="zh-CN" sz="2000" dirty="0">
                <a:solidFill>
                  <a:srgbClr val="FF0000"/>
                </a:solidFill>
                <a:latin typeface="SabonLTStd"/>
              </a:rPr>
              <a:t>(SM)</a:t>
            </a:r>
            <a:r>
              <a:rPr lang="en" altLang="zh-CN" sz="2000" dirty="0">
                <a:latin typeface="SabonLTStd"/>
              </a:rPr>
              <a:t>.</a:t>
            </a:r>
            <a:r>
              <a:rPr lang="en" altLang="zh-CN" sz="2000" dirty="0">
                <a:solidFill>
                  <a:srgbClr val="FF0000"/>
                </a:solidFill>
                <a:latin typeface="SabonLTStd"/>
              </a:rPr>
              <a:t> </a:t>
            </a:r>
            <a:r>
              <a:rPr lang="en" altLang="zh-CN" sz="2000" dirty="0">
                <a:latin typeface="SabonLTStd"/>
              </a:rPr>
              <a:t>GPU hardware parallelism is achieved through the replication of this architectural building block. 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30254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.2 Logic View </a:t>
            </a:r>
            <a:r>
              <a:rPr lang="en-US" sz="3600" b="1" i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vs. 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Hardware View 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0BCA4C-F04B-8A45-BFAC-A1FA58B249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749" y="1423250"/>
            <a:ext cx="5737251" cy="445261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D8A2C85-2792-BA46-B086-F43136F10D41}"/>
              </a:ext>
            </a:extLst>
          </p:cNvPr>
          <p:cNvSpPr/>
          <p:nvPr/>
        </p:nvSpPr>
        <p:spPr>
          <a:xfrm>
            <a:off x="588579" y="1715760"/>
            <a:ext cx="5507421" cy="38675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200" dirty="0">
                <a:latin typeface="SabonLTStd"/>
              </a:rPr>
              <a:t>A thread block is scheduled on only one SM.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200" dirty="0">
                <a:latin typeface="SabonLTStd"/>
              </a:rPr>
              <a:t>Once a thread block is scheduled on an SM, it remains there until execution completes. 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200" dirty="0">
                <a:latin typeface="SabonLTStd"/>
              </a:rPr>
              <a:t>An SM can hold more than one thread block at the same time. </a:t>
            </a:r>
          </a:p>
          <a:p>
            <a:pPr>
              <a:lnSpc>
                <a:spcPct val="125000"/>
              </a:lnSpc>
            </a:pPr>
            <a:endParaRPr lang="en" altLang="zh-CN" sz="2200" dirty="0">
              <a:latin typeface="SabonLTStd"/>
            </a:endParaRPr>
          </a:p>
          <a:p>
            <a:pPr>
              <a:lnSpc>
                <a:spcPct val="125000"/>
              </a:lnSpc>
            </a:pPr>
            <a:r>
              <a:rPr lang="en" altLang="zh-CN" sz="2200" dirty="0">
                <a:latin typeface="SabonLTStd"/>
              </a:rPr>
              <a:t>This</a:t>
            </a:r>
            <a:r>
              <a:rPr lang="zh-CN" altLang="en-US" sz="2200" dirty="0">
                <a:latin typeface="SabonLTStd"/>
              </a:rPr>
              <a:t> </a:t>
            </a:r>
            <a:r>
              <a:rPr lang="en-US" altLang="zh-CN" sz="2200" dirty="0">
                <a:latin typeface="SabonLTStd"/>
              </a:rPr>
              <a:t>figure</a:t>
            </a:r>
            <a:r>
              <a:rPr lang="en" altLang="zh-CN" sz="2200" dirty="0">
                <a:latin typeface="SabonLTStd"/>
              </a:rPr>
              <a:t> illustrates the corresponding components from the </a:t>
            </a:r>
            <a:r>
              <a:rPr lang="en" altLang="zh-CN" sz="2200" dirty="0">
                <a:solidFill>
                  <a:srgbClr val="FF0000"/>
                </a:solidFill>
                <a:latin typeface="SabonLTStd"/>
              </a:rPr>
              <a:t>logical view</a:t>
            </a:r>
            <a:r>
              <a:rPr lang="en" altLang="zh-CN" sz="2200" dirty="0">
                <a:latin typeface="SabonLTStd"/>
              </a:rPr>
              <a:t> and </a:t>
            </a:r>
            <a:r>
              <a:rPr lang="en" altLang="zh-CN" sz="2200" dirty="0">
                <a:solidFill>
                  <a:srgbClr val="FF0000"/>
                </a:solidFill>
                <a:latin typeface="SabonLTStd"/>
              </a:rPr>
              <a:t>hardware view</a:t>
            </a:r>
            <a:r>
              <a:rPr lang="en" altLang="zh-CN" sz="2200" dirty="0">
                <a:latin typeface="SabonLTStd"/>
              </a:rPr>
              <a:t> of CUDA programming. </a:t>
            </a:r>
            <a:endParaRPr lang="en" altLang="zh-CN" sz="2200" dirty="0"/>
          </a:p>
        </p:txBody>
      </p:sp>
    </p:spTree>
    <p:extLst>
      <p:ext uri="{BB962C8B-B14F-4D97-AF65-F5344CB8AC3E}">
        <p14:creationId xmlns:p14="http://schemas.microsoft.com/office/powerpoint/2010/main" val="117385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.3 </a:t>
            </a:r>
            <a:r>
              <a:rPr lang="en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Resource Partitioning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919808-B4B4-894D-AE9B-222A491CA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5" y="3718598"/>
            <a:ext cx="6461672" cy="23361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F568CD-64DB-C649-9136-74F369CBD5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035" y="1339851"/>
            <a:ext cx="6461672" cy="237874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A793222-6420-394A-9BBF-2E824E5CB00A}"/>
              </a:ext>
            </a:extLst>
          </p:cNvPr>
          <p:cNvSpPr/>
          <p:nvPr/>
        </p:nvSpPr>
        <p:spPr>
          <a:xfrm>
            <a:off x="819807" y="2187987"/>
            <a:ext cx="3909849" cy="274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sz="2000" dirty="0"/>
              <a:t>The number of thread blocks and warps that can simultaneously reside on an SM for a given kernel depends on the number of </a:t>
            </a:r>
            <a:r>
              <a:rPr lang="en" altLang="zh-CN" sz="2000" dirty="0">
                <a:solidFill>
                  <a:srgbClr val="FF0000"/>
                </a:solidFill>
              </a:rPr>
              <a:t>registers</a:t>
            </a:r>
            <a:r>
              <a:rPr lang="en" altLang="zh-CN" sz="2000" dirty="0"/>
              <a:t> and amount of </a:t>
            </a:r>
            <a:r>
              <a:rPr lang="en" altLang="zh-CN" sz="2000" dirty="0">
                <a:solidFill>
                  <a:srgbClr val="FF0000"/>
                </a:solidFill>
              </a:rPr>
              <a:t>shared memory</a:t>
            </a:r>
            <a:r>
              <a:rPr lang="en" altLang="zh-CN" sz="2000" dirty="0"/>
              <a:t> available on the SM and required by the kernel. </a:t>
            </a:r>
          </a:p>
        </p:txBody>
      </p:sp>
    </p:spTree>
    <p:extLst>
      <p:ext uri="{BB962C8B-B14F-4D97-AF65-F5344CB8AC3E}">
        <p14:creationId xmlns:p14="http://schemas.microsoft.com/office/powerpoint/2010/main" val="13554022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图片"/>
          <p:cNvPicPr/>
          <p:nvPr/>
        </p:nvPicPr>
        <p:blipFill>
          <a:blip r:embed="rId2"/>
          <a:srcRect t="16502" b="16502"/>
          <a:stretch/>
        </p:blipFill>
        <p:spPr>
          <a:xfrm>
            <a:off x="0" y="0"/>
            <a:ext cx="6803280" cy="684828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0" y="2870280"/>
            <a:ext cx="6492600" cy="107928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2"/>
          <p:cNvSpPr/>
          <p:nvPr/>
        </p:nvSpPr>
        <p:spPr>
          <a:xfrm rot="16200000" flipH="1">
            <a:off x="5201280" y="-123480"/>
            <a:ext cx="6848280" cy="711432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-310680" y="3187800"/>
            <a:ext cx="5652000" cy="609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 algn="r">
              <a:lnSpc>
                <a:spcPct val="90000"/>
              </a:lnSpc>
            </a:pPr>
            <a:r>
              <a:rPr lang="en-US" altLang="zh-CN" sz="3200" spc="-1" dirty="0">
                <a:solidFill>
                  <a:srgbClr val="FFFFFF"/>
                </a:solidFill>
                <a:latin typeface="微软雅黑"/>
                <a:ea typeface="微软雅黑"/>
              </a:rPr>
              <a:t>Programming Examples</a:t>
            </a:r>
            <a:endParaRPr lang="en-US" sz="3200" b="0" strike="noStrike" spc="-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7452720" y="-1518840"/>
            <a:ext cx="4036320" cy="922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CN" sz="60000" b="0" strike="noStrike" spc="-1" dirty="0">
                <a:solidFill>
                  <a:srgbClr val="004F8A"/>
                </a:solidFill>
                <a:latin typeface="Calibri"/>
                <a:ea typeface="微軟正黑體"/>
              </a:rPr>
              <a:t>4</a:t>
            </a:r>
            <a:endParaRPr lang="en-US" sz="60000" b="0" strike="noStrike" spc="-1" dirty="0">
              <a:latin typeface="Arial"/>
            </a:endParaRPr>
          </a:p>
        </p:txBody>
      </p:sp>
      <p:sp>
        <p:nvSpPr>
          <p:cNvPr id="265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6013325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.1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Matrix Addition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13262C-8621-BE46-B845-D99C2CB0A433}"/>
              </a:ext>
            </a:extLst>
          </p:cNvPr>
          <p:cNvSpPr/>
          <p:nvPr/>
        </p:nvSpPr>
        <p:spPr>
          <a:xfrm>
            <a:off x="1679937" y="999514"/>
            <a:ext cx="2903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SabonLTStd"/>
              </a:rPr>
              <a:t>Matrix adding on CPU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93562C-0F73-7A43-B55E-3BB9E6E743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963" y="1579710"/>
            <a:ext cx="8293100" cy="468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52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.1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Matrix Addition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313A47-94DE-AB41-AA84-22B931CD70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768318"/>
            <a:ext cx="6330950" cy="59552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B02D013F-3C18-7F4B-8CB8-BC13309CE167}"/>
              </a:ext>
            </a:extLst>
          </p:cNvPr>
          <p:cNvSpPr/>
          <p:nvPr/>
        </p:nvSpPr>
        <p:spPr>
          <a:xfrm>
            <a:off x="769893" y="3198167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SabonLTStd"/>
              </a:rPr>
              <a:t>Main function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177882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.1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Matrix Addition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66F3B50-587D-7A4E-87A5-E54044E6DB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295" y="768318"/>
            <a:ext cx="6330950" cy="595529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2EF5FF5-FBF6-1748-B472-EB885DA48370}"/>
              </a:ext>
            </a:extLst>
          </p:cNvPr>
          <p:cNvSpPr/>
          <p:nvPr/>
        </p:nvSpPr>
        <p:spPr>
          <a:xfrm>
            <a:off x="769893" y="3198167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SabonLTStd"/>
              </a:rPr>
              <a:t>Main function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770413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.1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Matrix Addition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C21FF2B-E70B-4145-8301-A27201EFC0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1763000"/>
            <a:ext cx="6330951" cy="346844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F4E96E6-6E3D-AD40-820E-A5261412130F}"/>
              </a:ext>
            </a:extLst>
          </p:cNvPr>
          <p:cNvSpPr/>
          <p:nvPr/>
        </p:nvSpPr>
        <p:spPr>
          <a:xfrm>
            <a:off x="769893" y="3198167"/>
            <a:ext cx="1941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SabonLTStd"/>
              </a:rPr>
              <a:t>Main function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14961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.1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Matrix Addition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DBDC3B-E95B-EA45-B9CA-0D02B4D2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70" y="2135716"/>
            <a:ext cx="8661400" cy="32639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413262C-8621-BE46-B845-D99C2CB0A433}"/>
              </a:ext>
            </a:extLst>
          </p:cNvPr>
          <p:cNvSpPr/>
          <p:nvPr/>
        </p:nvSpPr>
        <p:spPr>
          <a:xfrm>
            <a:off x="1900070" y="1458384"/>
            <a:ext cx="9870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SabonLTStd"/>
              </a:rPr>
              <a:t>Kernel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306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.1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Matrix Addition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413262C-8621-BE46-B845-D99C2CB0A433}"/>
              </a:ext>
            </a:extLst>
          </p:cNvPr>
          <p:cNvSpPr/>
          <p:nvPr/>
        </p:nvSpPr>
        <p:spPr>
          <a:xfrm>
            <a:off x="1900070" y="1458384"/>
            <a:ext cx="9551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SabonLTStd"/>
              </a:rPr>
              <a:t>Result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30ED1E-B5D0-CC45-9052-67D42425FD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317" y="2339363"/>
            <a:ext cx="3771900" cy="16002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6C1AB99-4725-8A49-A77A-7E0C7B35658C}"/>
              </a:ext>
            </a:extLst>
          </p:cNvPr>
          <p:cNvSpPr/>
          <p:nvPr/>
        </p:nvSpPr>
        <p:spPr>
          <a:xfrm>
            <a:off x="1900070" y="4128044"/>
            <a:ext cx="5181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SabonLTStd"/>
              </a:rPr>
              <a:t>Speedup</a:t>
            </a:r>
            <a:r>
              <a:rPr lang="zh-CN" altLang="en-US" sz="2400" dirty="0">
                <a:latin typeface="SabonLTStd"/>
              </a:rPr>
              <a:t> </a:t>
            </a:r>
            <a:r>
              <a:rPr lang="en-US" altLang="zh-CN" sz="2400" dirty="0">
                <a:latin typeface="SabonLTStd"/>
              </a:rPr>
              <a:t>0.149086/0.000634=235</a:t>
            </a:r>
            <a:r>
              <a:rPr lang="zh-CN" altLang="en-US" sz="2400" dirty="0">
                <a:latin typeface="SabonLTStd"/>
              </a:rPr>
              <a:t> </a:t>
            </a:r>
            <a:r>
              <a:rPr lang="en-US" altLang="zh-CN" sz="2400" dirty="0">
                <a:latin typeface="SabonLTStd"/>
              </a:rPr>
              <a:t>times</a:t>
            </a:r>
            <a:endParaRPr lang="zh-CN" altLang="en-US" sz="2400" dirty="0">
              <a:latin typeface="SabonLTStd"/>
            </a:endParaRPr>
          </a:p>
        </p:txBody>
      </p:sp>
    </p:spTree>
    <p:extLst>
      <p:ext uri="{BB962C8B-B14F-4D97-AF65-F5344CB8AC3E}">
        <p14:creationId xmlns:p14="http://schemas.microsoft.com/office/powerpoint/2010/main" val="574060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图片"/>
          <p:cNvPicPr/>
          <p:nvPr/>
        </p:nvPicPr>
        <p:blipFill>
          <a:blip r:embed="rId2"/>
          <a:srcRect t="16502" b="16502"/>
          <a:stretch/>
        </p:blipFill>
        <p:spPr>
          <a:xfrm>
            <a:off x="0" y="0"/>
            <a:ext cx="6803280" cy="684828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0" y="2870280"/>
            <a:ext cx="6492600" cy="107928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2"/>
          <p:cNvSpPr/>
          <p:nvPr/>
        </p:nvSpPr>
        <p:spPr>
          <a:xfrm rot="16200000" flipH="1">
            <a:off x="5201280" y="-123480"/>
            <a:ext cx="6848280" cy="711432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-1233180" y="3187800"/>
            <a:ext cx="5652000" cy="609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 algn="r"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微软雅黑"/>
              </a:rPr>
              <a:t>Background</a:t>
            </a:r>
            <a:endParaRPr lang="en-US" sz="3200" b="0" strike="noStrike" spc="-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7452720" y="-1518840"/>
            <a:ext cx="4036320" cy="922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0" b="0" strike="noStrike" spc="-1">
                <a:solidFill>
                  <a:srgbClr val="004F8A"/>
                </a:solidFill>
                <a:latin typeface="Calibri"/>
                <a:ea typeface="微軟正黑體"/>
              </a:rPr>
              <a:t>1</a:t>
            </a:r>
            <a:endParaRPr lang="en-US" sz="60000" b="0" strike="noStrike" spc="-1">
              <a:latin typeface="Arial"/>
            </a:endParaRPr>
          </a:p>
        </p:txBody>
      </p:sp>
      <p:sp>
        <p:nvSpPr>
          <p:cNvPr id="265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r>
              <a:rPr lang="en" altLang="zh-CN" sz="3600" dirty="0">
                <a:latin typeface="SabonLTStd"/>
              </a:rPr>
              <a:t>(</a:t>
            </a:r>
            <a:r>
              <a:rPr lang="zh-CN" altLang="en" sz="3600" dirty="0">
                <a:latin typeface="SabonLTStd"/>
              </a:rPr>
              <a:t>并行</a:t>
            </a:r>
            <a:r>
              <a:rPr lang="zh-CN" altLang="en-US" sz="3600" dirty="0">
                <a:latin typeface="SabonLTStd"/>
              </a:rPr>
              <a:t>规约</a:t>
            </a:r>
            <a:r>
              <a:rPr lang="en" altLang="zh-CN" sz="3600" dirty="0">
                <a:latin typeface="SabonLTStd"/>
              </a:rPr>
              <a:t>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AD46827-4F92-164C-9820-C3B8784A2C9E}"/>
              </a:ext>
            </a:extLst>
          </p:cNvPr>
          <p:cNvSpPr/>
          <p:nvPr/>
        </p:nvSpPr>
        <p:spPr>
          <a:xfrm>
            <a:off x="1948069" y="1567792"/>
            <a:ext cx="805732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SabonLTStd"/>
              </a:rPr>
              <a:t>Suppose you want to </a:t>
            </a:r>
            <a:r>
              <a:rPr lang="en" altLang="zh-CN" sz="2400" dirty="0">
                <a:solidFill>
                  <a:srgbClr val="FF0000"/>
                </a:solidFill>
                <a:latin typeface="SabonLTStd"/>
              </a:rPr>
              <a:t>calculate the sum of an array of integers with </a:t>
            </a:r>
            <a:r>
              <a:rPr lang="en" altLang="zh-CN" sz="2400" i="1" dirty="0">
                <a:solidFill>
                  <a:srgbClr val="FF0000"/>
                </a:solidFill>
                <a:latin typeface="SabonLTStd"/>
              </a:rPr>
              <a:t>N </a:t>
            </a:r>
            <a:r>
              <a:rPr lang="en" altLang="zh-CN" sz="2400" dirty="0">
                <a:solidFill>
                  <a:srgbClr val="FF0000"/>
                </a:solidFill>
                <a:latin typeface="SabonLTStd"/>
              </a:rPr>
              <a:t>elements</a:t>
            </a:r>
            <a:r>
              <a:rPr lang="en-US" altLang="zh-CN" sz="2400" dirty="0">
                <a:solidFill>
                  <a:srgbClr val="FF0000"/>
                </a:solidFill>
                <a:latin typeface="SabonLTStd"/>
              </a:rPr>
              <a:t>.</a:t>
            </a:r>
          </a:p>
          <a:p>
            <a:r>
              <a:rPr lang="en" altLang="zh-CN" sz="2400" dirty="0">
                <a:latin typeface="SabonLTStd"/>
              </a:rPr>
              <a:t>It would be quite easy for you to implement the algorithm using sequential code as follows: </a:t>
            </a:r>
            <a:endParaRPr lang="en" altLang="zh-CN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09C03C3-4948-D341-A8D5-ACEF892930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177" y="3666174"/>
            <a:ext cx="4645645" cy="131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382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06B028B-2A0A-024E-B766-E3A02EFBF280}"/>
              </a:ext>
            </a:extLst>
          </p:cNvPr>
          <p:cNvSpPr/>
          <p:nvPr/>
        </p:nvSpPr>
        <p:spPr>
          <a:xfrm>
            <a:off x="1802296" y="1887931"/>
            <a:ext cx="7620000" cy="2443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sz="2800" dirty="0">
                <a:latin typeface="SabonLTStd"/>
              </a:rPr>
              <a:t>How</a:t>
            </a:r>
            <a:r>
              <a:rPr lang="zh-CN" altLang="en-US" sz="2800" dirty="0">
                <a:latin typeface="SabonLTStd"/>
              </a:rPr>
              <a:t> </a:t>
            </a:r>
            <a:r>
              <a:rPr lang="en-US" altLang="zh-CN" sz="2800" dirty="0">
                <a:latin typeface="SabonLTStd"/>
              </a:rPr>
              <a:t>to</a:t>
            </a:r>
            <a:r>
              <a:rPr lang="zh-CN" altLang="en-US" sz="2800" dirty="0">
                <a:latin typeface="SabonLTStd"/>
              </a:rPr>
              <a:t> </a:t>
            </a:r>
            <a:r>
              <a:rPr lang="en" altLang="zh-CN" sz="2800" dirty="0">
                <a:latin typeface="SabonLTStd"/>
              </a:rPr>
              <a:t>execute</a:t>
            </a:r>
            <a:r>
              <a:rPr lang="zh-CN" altLang="en-US" sz="2800" dirty="0">
                <a:latin typeface="SabonLTStd"/>
              </a:rPr>
              <a:t> </a:t>
            </a:r>
            <a:r>
              <a:rPr lang="en-US" altLang="zh-CN" sz="2800" dirty="0">
                <a:latin typeface="SabonLTStd"/>
              </a:rPr>
              <a:t>it</a:t>
            </a:r>
            <a:r>
              <a:rPr lang="zh-CN" altLang="en-US" sz="2800" dirty="0">
                <a:latin typeface="SabonLTStd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SabonLTStd"/>
              </a:rPr>
              <a:t>in</a:t>
            </a:r>
            <a:r>
              <a:rPr lang="zh-CN" altLang="en-US" sz="2800" dirty="0">
                <a:solidFill>
                  <a:srgbClr val="FF0000"/>
                </a:solidFill>
                <a:latin typeface="SabonLTStd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SabonLTStd"/>
              </a:rPr>
              <a:t>parallel</a:t>
            </a:r>
            <a:r>
              <a:rPr lang="en-US" altLang="zh-CN" sz="2800" dirty="0">
                <a:latin typeface="SabonLTStd"/>
              </a:rPr>
              <a:t>?</a:t>
            </a:r>
            <a:r>
              <a:rPr lang="zh-CN" altLang="en-US" sz="2800" dirty="0"/>
              <a:t> </a:t>
            </a:r>
            <a:endParaRPr lang="en" altLang="zh-CN" sz="2800" dirty="0">
              <a:latin typeface="SabonLTStd"/>
            </a:endParaRPr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endParaRPr lang="en" altLang="zh-CN" sz="2400" dirty="0">
              <a:latin typeface="SabonLTStd"/>
            </a:endParaRPr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en" altLang="zh-CN" sz="2400" dirty="0">
                <a:latin typeface="SabonLTStd"/>
              </a:rPr>
              <a:t>Partition the input vector into smaller chunks. </a:t>
            </a:r>
            <a:endParaRPr lang="en" altLang="zh-CN" sz="2400" dirty="0">
              <a:latin typeface="AvenirLTStd"/>
            </a:endParaRPr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en" altLang="zh-CN" sz="2400" dirty="0">
                <a:latin typeface="SabonLTStd"/>
              </a:rPr>
              <a:t>Have a thread calculate the partial sum for each chunk. </a:t>
            </a:r>
            <a:endParaRPr lang="en" altLang="zh-CN" sz="2400" dirty="0">
              <a:latin typeface="AvenirLTStd"/>
            </a:endParaRPr>
          </a:p>
          <a:p>
            <a:pPr marL="457200" indent="-457200">
              <a:lnSpc>
                <a:spcPct val="125000"/>
              </a:lnSpc>
              <a:buFont typeface="+mj-lt"/>
              <a:buAutoNum type="arabicPeriod"/>
            </a:pPr>
            <a:r>
              <a:rPr lang="en" altLang="zh-CN" sz="2400" dirty="0">
                <a:latin typeface="SabonLTStd"/>
              </a:rPr>
              <a:t>Add the partial results from each chunk into a final sum. </a:t>
            </a:r>
            <a:endParaRPr lang="en" altLang="zh-CN" sz="2400" b="0" dirty="0">
              <a:effectLst/>
              <a:latin typeface="AvenirLTStd"/>
            </a:endParaRPr>
          </a:p>
        </p:txBody>
      </p:sp>
    </p:spTree>
    <p:extLst>
      <p:ext uri="{BB962C8B-B14F-4D97-AF65-F5344CB8AC3E}">
        <p14:creationId xmlns:p14="http://schemas.microsoft.com/office/powerpoint/2010/main" val="333668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DDC147-B9AA-CD48-900A-81F4C5DE64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850" y="1194713"/>
            <a:ext cx="67183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8386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A59A67-A7F8-7A45-AD6D-B661B659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5" y="1022728"/>
            <a:ext cx="7245746" cy="57008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C0D7CA-D252-1842-B343-25613C59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01" y="1590259"/>
            <a:ext cx="4475525" cy="346028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6A44F1C-E17C-5D4E-83DC-6BBEDE521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085" y="5050542"/>
            <a:ext cx="7287141" cy="167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02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A59A67-A7F8-7A45-AD6D-B661B659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55" y="1022728"/>
            <a:ext cx="7245746" cy="57008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C0D7CA-D252-1842-B343-25613C597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701" y="1590259"/>
            <a:ext cx="4475525" cy="3460283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E04E7996-E263-B545-9CCD-1ED7DDCC8725}"/>
              </a:ext>
            </a:extLst>
          </p:cNvPr>
          <p:cNvCxnSpPr/>
          <p:nvPr/>
        </p:nvCxnSpPr>
        <p:spPr>
          <a:xfrm flipH="1">
            <a:off x="3628571" y="3628571"/>
            <a:ext cx="1219200" cy="2322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C492DC8B-33DE-5A40-BBA5-C2D592C73934}"/>
              </a:ext>
            </a:extLst>
          </p:cNvPr>
          <p:cNvCxnSpPr>
            <a:cxnSpLocks/>
          </p:cNvCxnSpPr>
          <p:nvPr/>
        </p:nvCxnSpPr>
        <p:spPr>
          <a:xfrm>
            <a:off x="6913930" y="1927408"/>
            <a:ext cx="952813" cy="281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E7F97A1B-FDEC-3B43-A045-3BC1D0810415}"/>
              </a:ext>
            </a:extLst>
          </p:cNvPr>
          <p:cNvSpPr/>
          <p:nvPr/>
        </p:nvSpPr>
        <p:spPr>
          <a:xfrm>
            <a:off x="6023905" y="3226881"/>
            <a:ext cx="24981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rgbClr val="FF0000"/>
                </a:solidFill>
                <a:latin typeface="AvenirLTStd"/>
              </a:rPr>
              <a:t>Warp Divergence! </a:t>
            </a:r>
            <a:endParaRPr lang="en" altLang="zh-C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9F0DE6-23CA-674B-813C-D66DCE6EE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5" y="1053584"/>
            <a:ext cx="7154380" cy="5376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683837-6627-4D4B-A844-A4416AEDD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79798"/>
            <a:ext cx="4451173" cy="3527631"/>
          </a:xfrm>
          <a:prstGeom prst="rect">
            <a:avLst/>
          </a:prstGeom>
        </p:spPr>
      </p:pic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7B808B10-B7F0-7043-B7A3-42EDE93959E5}"/>
              </a:ext>
            </a:extLst>
          </p:cNvPr>
          <p:cNvCxnSpPr>
            <a:cxnSpLocks/>
          </p:cNvCxnSpPr>
          <p:nvPr/>
        </p:nvCxnSpPr>
        <p:spPr>
          <a:xfrm flipH="1" flipV="1">
            <a:off x="4383314" y="3429000"/>
            <a:ext cx="1058375" cy="5188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67FBD4E7-C742-4346-A1C3-37C03B51A78C}"/>
              </a:ext>
            </a:extLst>
          </p:cNvPr>
          <p:cNvCxnSpPr>
            <a:cxnSpLocks/>
          </p:cNvCxnSpPr>
          <p:nvPr/>
        </p:nvCxnSpPr>
        <p:spPr>
          <a:xfrm>
            <a:off x="6913930" y="1854838"/>
            <a:ext cx="952813" cy="2815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D6580B8E-4042-6C42-8CA8-EC9DDD545C4C}"/>
              </a:ext>
            </a:extLst>
          </p:cNvPr>
          <p:cNvCxnSpPr>
            <a:cxnSpLocks/>
          </p:cNvCxnSpPr>
          <p:nvPr/>
        </p:nvCxnSpPr>
        <p:spPr>
          <a:xfrm flipH="1" flipV="1">
            <a:off x="3287485" y="4070608"/>
            <a:ext cx="935004" cy="3997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BC9F34B0-F96A-FD46-A031-102479F527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457" y="4985935"/>
            <a:ext cx="6526716" cy="1737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6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9F0DE6-23CA-674B-813C-D66DCE6EE5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5" y="1053584"/>
            <a:ext cx="7154380" cy="53762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683837-6627-4D4B-A844-A4416AEDD2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479798"/>
            <a:ext cx="4451173" cy="3527631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67FBD4E7-C742-4346-A1C3-37C03B51A78C}"/>
              </a:ext>
            </a:extLst>
          </p:cNvPr>
          <p:cNvCxnSpPr>
            <a:cxnSpLocks/>
          </p:cNvCxnSpPr>
          <p:nvPr/>
        </p:nvCxnSpPr>
        <p:spPr>
          <a:xfrm flipV="1">
            <a:off x="9274629" y="3029526"/>
            <a:ext cx="0" cy="111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BD967550-E3B7-F94A-BBBA-567F9CC7DB50}"/>
              </a:ext>
            </a:extLst>
          </p:cNvPr>
          <p:cNvCxnSpPr>
            <a:cxnSpLocks/>
          </p:cNvCxnSpPr>
          <p:nvPr/>
        </p:nvCxnSpPr>
        <p:spPr>
          <a:xfrm flipV="1">
            <a:off x="10099649" y="3036786"/>
            <a:ext cx="0" cy="111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A6C0DEE2-F9FC-CA43-9FE2-64E4BFDBEBFC}"/>
              </a:ext>
            </a:extLst>
          </p:cNvPr>
          <p:cNvCxnSpPr>
            <a:cxnSpLocks/>
          </p:cNvCxnSpPr>
          <p:nvPr/>
        </p:nvCxnSpPr>
        <p:spPr>
          <a:xfrm flipV="1">
            <a:off x="10965543" y="3041750"/>
            <a:ext cx="0" cy="1112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39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2FAA1-AF39-9048-BB81-43DDC0AE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8" y="1544299"/>
            <a:ext cx="4451173" cy="35287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E1FF85-28DD-3A4F-89BF-0A0A62DF4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" y="1143000"/>
            <a:ext cx="7505242" cy="5486744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93A7038-9890-4A4D-A144-0D473BDFF3F9}"/>
              </a:ext>
            </a:extLst>
          </p:cNvPr>
          <p:cNvCxnSpPr>
            <a:cxnSpLocks/>
          </p:cNvCxnSpPr>
          <p:nvPr/>
        </p:nvCxnSpPr>
        <p:spPr>
          <a:xfrm flipH="1">
            <a:off x="3058885" y="3994484"/>
            <a:ext cx="923568" cy="641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B53A057-D6CE-8743-B843-C4AAF2A7B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89" y="4767561"/>
            <a:ext cx="6291565" cy="19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3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2FAA1-AF39-9048-BB81-43DDC0AE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8488" y="1544299"/>
            <a:ext cx="4451173" cy="35287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E1FF85-28DD-3A4F-89BF-0A0A62DF4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6" y="1143000"/>
            <a:ext cx="7505242" cy="5486744"/>
          </a:xfrm>
          <a:prstGeom prst="rect">
            <a:avLst/>
          </a:prstGeom>
        </p:spPr>
      </p:pic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93A7038-9890-4A4D-A144-0D473BDFF3F9}"/>
              </a:ext>
            </a:extLst>
          </p:cNvPr>
          <p:cNvCxnSpPr>
            <a:cxnSpLocks/>
          </p:cNvCxnSpPr>
          <p:nvPr/>
        </p:nvCxnSpPr>
        <p:spPr>
          <a:xfrm flipH="1">
            <a:off x="3058885" y="3994484"/>
            <a:ext cx="923568" cy="641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BB53A057-D6CE-8743-B843-C4AAF2A7B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189" y="4767561"/>
            <a:ext cx="6291565" cy="196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52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2FAA1-AF39-9048-BB81-43DDC0AE3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459" y="1664619"/>
            <a:ext cx="4451173" cy="352876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3F542F7-4DBF-EB4E-8D9F-3FC2F03F9279}"/>
              </a:ext>
            </a:extLst>
          </p:cNvPr>
          <p:cNvSpPr/>
          <p:nvPr/>
        </p:nvSpPr>
        <p:spPr>
          <a:xfrm>
            <a:off x="1808542" y="2840761"/>
            <a:ext cx="7620000" cy="588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sz="2800" dirty="0">
                <a:latin typeface="SabonLTStd"/>
              </a:rPr>
              <a:t>How</a:t>
            </a:r>
            <a:r>
              <a:rPr lang="zh-CN" altLang="en-US" sz="2800" dirty="0">
                <a:latin typeface="SabonLTStd"/>
              </a:rPr>
              <a:t> </a:t>
            </a:r>
            <a:r>
              <a:rPr lang="en-US" altLang="zh-CN" sz="2800" dirty="0">
                <a:latin typeface="SabonLTStd"/>
              </a:rPr>
              <a:t>to</a:t>
            </a:r>
            <a:r>
              <a:rPr lang="zh-CN" altLang="en-US" sz="2800" dirty="0">
                <a:latin typeface="SabonLTStd"/>
              </a:rPr>
              <a:t> </a:t>
            </a:r>
            <a:r>
              <a:rPr lang="en-US" altLang="zh-CN" sz="2800" dirty="0">
                <a:latin typeface="SabonLTStd"/>
              </a:rPr>
              <a:t>improve further?</a:t>
            </a:r>
            <a:r>
              <a:rPr lang="zh-CN" altLang="en-US" sz="2800" dirty="0"/>
              <a:t> </a:t>
            </a:r>
            <a:endParaRPr lang="en" altLang="zh-CN" sz="2800" dirty="0">
              <a:latin typeface="SabonLTStd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153D1D-2D7B-AD41-B872-C935D30B2CDA}"/>
              </a:ext>
            </a:extLst>
          </p:cNvPr>
          <p:cNvSpPr/>
          <p:nvPr/>
        </p:nvSpPr>
        <p:spPr>
          <a:xfrm>
            <a:off x="723034" y="3787969"/>
            <a:ext cx="63028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SabonLTStd"/>
              </a:rPr>
              <a:t>Processing </a:t>
            </a:r>
            <a:r>
              <a:rPr lang="en-US" altLang="zh-CN" sz="2800" dirty="0">
                <a:solidFill>
                  <a:srgbClr val="FF0000"/>
                </a:solidFill>
                <a:latin typeface="SabonLTStd"/>
              </a:rPr>
              <a:t>more data</a:t>
            </a:r>
            <a:r>
              <a:rPr lang="en-US" altLang="zh-CN" sz="2800" dirty="0">
                <a:latin typeface="SabonLTStd"/>
              </a:rPr>
              <a:t> in one thread block.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5602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1.1 Why CUDA?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7525655-CE30-DD44-8CC3-9E5272500283}"/>
              </a:ext>
            </a:extLst>
          </p:cNvPr>
          <p:cNvSpPr/>
          <p:nvPr/>
        </p:nvSpPr>
        <p:spPr>
          <a:xfrm>
            <a:off x="424579" y="1648654"/>
            <a:ext cx="6102346" cy="2945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altLang="zh-CN" sz="2400" spc="-1" dirty="0">
                <a:solidFill>
                  <a:srgbClr val="000000"/>
                </a:solidFill>
              </a:rPr>
              <a:t>GPU is now the most</a:t>
            </a:r>
            <a:r>
              <a:rPr lang="zh-CN" altLang="en-US" sz="2400" spc="-1" dirty="0">
                <a:solidFill>
                  <a:srgbClr val="000000"/>
                </a:solidFill>
              </a:rPr>
              <a:t> </a:t>
            </a:r>
            <a:r>
              <a:rPr lang="en-US" altLang="zh-CN" sz="2400" spc="-1" dirty="0">
                <a:solidFill>
                  <a:srgbClr val="000000"/>
                </a:solidFill>
              </a:rPr>
              <a:t>widely</a:t>
            </a:r>
            <a:r>
              <a:rPr lang="zh-CN" altLang="en-US" sz="2400" spc="-1" dirty="0">
                <a:solidFill>
                  <a:srgbClr val="000000"/>
                </a:solidFill>
              </a:rPr>
              <a:t> </a:t>
            </a:r>
            <a:r>
              <a:rPr lang="en-US" altLang="zh-CN" sz="2400" spc="-1" dirty="0">
                <a:solidFill>
                  <a:srgbClr val="000000"/>
                </a:solidFill>
              </a:rPr>
              <a:t>used parallel computing device.</a:t>
            </a:r>
          </a:p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" altLang="zh-CN" sz="2400" spc="-1" dirty="0">
                <a:solidFill>
                  <a:srgbClr val="000000"/>
                </a:solidFill>
              </a:rPr>
              <a:t>Very major deep learning framework such as Caffe2, </a:t>
            </a:r>
            <a:r>
              <a:rPr lang="en" altLang="zh-CN" sz="2400" spc="-1" dirty="0" err="1">
                <a:solidFill>
                  <a:srgbClr val="000000"/>
                </a:solidFill>
              </a:rPr>
              <a:t>Pytorch</a:t>
            </a:r>
            <a:r>
              <a:rPr lang="en" altLang="zh-CN" sz="2400" spc="-1" dirty="0">
                <a:solidFill>
                  <a:srgbClr val="000000"/>
                </a:solidFill>
              </a:rPr>
              <a:t> and TensorFlow rely on CUDA to deliver high-performance</a:t>
            </a:r>
            <a:r>
              <a:rPr lang="zh-CN" altLang="en-US" sz="2400" spc="-1" dirty="0">
                <a:solidFill>
                  <a:srgbClr val="000000"/>
                </a:solidFill>
              </a:rPr>
              <a:t> </a:t>
            </a:r>
            <a:r>
              <a:rPr lang="en" altLang="zh-CN" sz="2400" spc="-1" dirty="0">
                <a:solidFill>
                  <a:srgbClr val="000000"/>
                </a:solidFill>
              </a:rPr>
              <a:t>accelerated training.</a:t>
            </a:r>
            <a:endParaRPr lang="en-US" altLang="zh-CN" sz="2400" spc="-1" dirty="0">
              <a:solidFill>
                <a:srgbClr val="00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F8050C-67D4-C54D-9CCE-259242EFA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105" y="295093"/>
            <a:ext cx="1050155" cy="7011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E2436A8-79C0-584D-A70B-4031BF169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938" y="4267999"/>
            <a:ext cx="4495143" cy="17980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E4B65D1-3B03-894B-94EC-901747DE1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00" y="1022959"/>
            <a:ext cx="3537620" cy="262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70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338B08-7B64-3544-8A98-FAD4E0E052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84" y="906711"/>
            <a:ext cx="5853916" cy="5784331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2662CB17-AE55-5F48-B249-9EAB729FA215}"/>
              </a:ext>
            </a:extLst>
          </p:cNvPr>
          <p:cNvCxnSpPr>
            <a:cxnSpLocks/>
          </p:cNvCxnSpPr>
          <p:nvPr/>
        </p:nvCxnSpPr>
        <p:spPr>
          <a:xfrm flipH="1">
            <a:off x="4190999" y="2644655"/>
            <a:ext cx="923568" cy="64160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83E6FAF0-C69B-C04F-B9A6-9E7DF446A3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995" y="1029741"/>
            <a:ext cx="8032750" cy="14198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99BC994-F54B-4940-AFE0-6345B6480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045" y="3686629"/>
            <a:ext cx="8105320" cy="303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10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33CA05-AB41-4D40-B63D-B67B0AC01A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263" y="2462893"/>
            <a:ext cx="8011473" cy="377825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3CACB35-B3F4-F749-ADC3-743FAFB12FEA}"/>
              </a:ext>
            </a:extLst>
          </p:cNvPr>
          <p:cNvSpPr/>
          <p:nvPr/>
        </p:nvSpPr>
        <p:spPr>
          <a:xfrm>
            <a:off x="2742735" y="1566315"/>
            <a:ext cx="57942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SabonLTStd"/>
              </a:rPr>
              <a:t>Adding</a:t>
            </a:r>
            <a:r>
              <a:rPr lang="zh-CN" altLang="en-US" sz="2400" dirty="0">
                <a:latin typeface="SabonLTStd"/>
              </a:rPr>
              <a:t> </a:t>
            </a:r>
            <a:r>
              <a:rPr lang="en-US" altLang="zh-CN" sz="2400" dirty="0">
                <a:latin typeface="SabonLTStd"/>
              </a:rPr>
              <a:t>2/4/8</a:t>
            </a:r>
            <a:r>
              <a:rPr lang="zh-CN" altLang="en-US" sz="2400" dirty="0">
                <a:latin typeface="SabonLTStd"/>
              </a:rPr>
              <a:t> </a:t>
            </a:r>
            <a:r>
              <a:rPr lang="en-US" altLang="zh-CN" sz="2400" dirty="0">
                <a:latin typeface="SabonLTStd"/>
              </a:rPr>
              <a:t>elements before the reduction.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9734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7785B2-7F8E-4847-8F18-B7885A31D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6" y="1039070"/>
            <a:ext cx="3454400" cy="2971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F67756-1756-6F46-925D-53EA3E6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3" y="4218864"/>
            <a:ext cx="8832554" cy="13933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8DC0911-AE84-314A-AF96-D9831F3DC024}"/>
              </a:ext>
            </a:extLst>
          </p:cNvPr>
          <p:cNvSpPr/>
          <p:nvPr/>
        </p:nvSpPr>
        <p:spPr>
          <a:xfrm>
            <a:off x="3380528" y="5956844"/>
            <a:ext cx="4307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SabonLTStd"/>
              </a:rPr>
              <a:t>Speedup</a:t>
            </a:r>
            <a:r>
              <a:rPr lang="zh-CN" altLang="en-US" sz="2400" dirty="0">
                <a:latin typeface="SabonLTStd"/>
              </a:rPr>
              <a:t> </a:t>
            </a:r>
            <a:r>
              <a:rPr lang="en-US" altLang="zh-CN" sz="2400" dirty="0">
                <a:latin typeface="SabonLTStd"/>
              </a:rPr>
              <a:t>2.5/0.3058 = 8.21</a:t>
            </a:r>
            <a:r>
              <a:rPr lang="zh-CN" altLang="en-US" sz="2400" dirty="0">
                <a:latin typeface="SabonLTStd"/>
              </a:rPr>
              <a:t> </a:t>
            </a:r>
            <a:r>
              <a:rPr lang="en-US" altLang="zh-CN" sz="2400" dirty="0">
                <a:latin typeface="SabonLTStd"/>
              </a:rPr>
              <a:t>times</a:t>
            </a:r>
            <a:endParaRPr lang="zh-CN" altLang="en-US" sz="2400" dirty="0">
              <a:latin typeface="SabonLTStd"/>
            </a:endParaRPr>
          </a:p>
        </p:txBody>
      </p:sp>
    </p:spTree>
    <p:extLst>
      <p:ext uri="{BB962C8B-B14F-4D97-AF65-F5344CB8AC3E}">
        <p14:creationId xmlns:p14="http://schemas.microsoft.com/office/powerpoint/2010/main" val="1297160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Parallel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Reduction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with</a:t>
            </a:r>
            <a:r>
              <a:rPr lang="zh-CN" alt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CUDA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7785B2-7F8E-4847-8F18-B7885A31D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96" y="1039070"/>
            <a:ext cx="3454400" cy="2971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F67756-1756-6F46-925D-53EA3E6479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723" y="4218864"/>
            <a:ext cx="8832554" cy="139337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8DC0911-AE84-314A-AF96-D9831F3DC024}"/>
              </a:ext>
            </a:extLst>
          </p:cNvPr>
          <p:cNvSpPr/>
          <p:nvPr/>
        </p:nvSpPr>
        <p:spPr>
          <a:xfrm>
            <a:off x="3380528" y="5956844"/>
            <a:ext cx="5188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latin typeface="SabonLTStd"/>
              </a:rPr>
              <a:t>Totally Speedup</a:t>
            </a:r>
            <a:r>
              <a:rPr lang="zh-CN" altLang="en-US" sz="2400" dirty="0">
                <a:latin typeface="SabonLTStd"/>
              </a:rPr>
              <a:t> </a:t>
            </a:r>
            <a:r>
              <a:rPr lang="en-US" altLang="zh-CN" sz="2400" dirty="0">
                <a:latin typeface="SabonLTStd"/>
              </a:rPr>
              <a:t>2.5/0.3058 = 8.21</a:t>
            </a:r>
            <a:r>
              <a:rPr lang="zh-CN" altLang="en-US" sz="2400" dirty="0">
                <a:latin typeface="SabonLTStd"/>
              </a:rPr>
              <a:t> </a:t>
            </a:r>
            <a:r>
              <a:rPr lang="en-US" altLang="zh-CN" sz="2400" dirty="0">
                <a:latin typeface="SabonLTStd"/>
              </a:rPr>
              <a:t>times</a:t>
            </a:r>
            <a:endParaRPr lang="zh-CN" altLang="en-US" sz="2400" dirty="0">
              <a:latin typeface="SabonLTStd"/>
            </a:endParaRPr>
          </a:p>
        </p:txBody>
      </p:sp>
    </p:spTree>
    <p:extLst>
      <p:ext uri="{BB962C8B-B14F-4D97-AF65-F5344CB8AC3E}">
        <p14:creationId xmlns:p14="http://schemas.microsoft.com/office/powerpoint/2010/main" val="12562115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106710" y="13439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5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Conclusion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6" name="CustomShape 3">
            <a:extLst>
              <a:ext uri="{FF2B5EF4-FFF2-40B4-BE49-F238E27FC236}">
                <a16:creationId xmlns:a16="http://schemas.microsoft.com/office/drawing/2014/main" id="{04D4C561-5A31-E146-B113-057E5CEAA41F}"/>
              </a:ext>
            </a:extLst>
          </p:cNvPr>
          <p:cNvSpPr/>
          <p:nvPr/>
        </p:nvSpPr>
        <p:spPr>
          <a:xfrm>
            <a:off x="1383780" y="1537593"/>
            <a:ext cx="9424440" cy="3430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CUDA </a:t>
            </a: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Programming Model</a:t>
            </a:r>
          </a:p>
          <a:p>
            <a:pPr marL="914400" lvl="1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altLang="zh-CN" sz="2200" spc="-1" dirty="0">
                <a:solidFill>
                  <a:srgbClr val="000000"/>
                </a:solidFill>
              </a:rPr>
              <a:t>Organizing Threads</a:t>
            </a:r>
          </a:p>
          <a:p>
            <a:pPr marL="914400" lvl="1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altLang="zh-CN" sz="2200" spc="-1" dirty="0">
                <a:solidFill>
                  <a:srgbClr val="000000"/>
                </a:solidFill>
              </a:rPr>
              <a:t>Accessing Memory</a:t>
            </a:r>
            <a:endParaRPr lang="en-US" sz="2800" b="0" strike="noStrike" spc="-1" dirty="0">
              <a:latin typeface="Arial"/>
            </a:endParaRPr>
          </a:p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GPU Architecture</a:t>
            </a:r>
          </a:p>
          <a:p>
            <a:pPr marL="457200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800" spc="-1" dirty="0">
                <a:solidFill>
                  <a:srgbClr val="000000"/>
                </a:solidFill>
                <a:latin typeface="Arial"/>
              </a:rPr>
              <a:t>Examples</a:t>
            </a:r>
          </a:p>
          <a:p>
            <a:pPr marL="914400" lvl="1" indent="-457200">
              <a:lnSpc>
                <a:spcPct val="125000"/>
              </a:lnSpc>
              <a:spcBef>
                <a:spcPts val="1001"/>
              </a:spcBef>
              <a:buFont typeface="Wingdings" pitchFamily="2" charset="2"/>
              <a:buChar char="ü"/>
            </a:pPr>
            <a:r>
              <a:rPr lang="en-US" sz="2200" spc="-1" dirty="0">
                <a:solidFill>
                  <a:srgbClr val="000000"/>
                </a:solidFill>
              </a:rPr>
              <a:t>Time&lt;-&gt;Speedup</a:t>
            </a:r>
          </a:p>
          <a:p>
            <a:pPr>
              <a:lnSpc>
                <a:spcPct val="90000"/>
              </a:lnSpc>
              <a:spcBef>
                <a:spcPts val="499"/>
              </a:spcBef>
            </a:pPr>
            <a:endParaRPr lang="en-US" sz="28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58769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338000" y="1629000"/>
            <a:ext cx="3590280" cy="3590280"/>
          </a:xfrm>
          <a:prstGeom prst="ellipse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"/>
          <p:cNvSpPr/>
          <p:nvPr/>
        </p:nvSpPr>
        <p:spPr>
          <a:xfrm>
            <a:off x="4535280" y="2828880"/>
            <a:ext cx="3195000" cy="11790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FFFF"/>
                </a:solidFill>
                <a:latin typeface="Calibri"/>
                <a:ea typeface="微軟正黑體"/>
              </a:rPr>
              <a:t>THANKS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279" name="Line 3"/>
          <p:cNvSpPr/>
          <p:nvPr/>
        </p:nvSpPr>
        <p:spPr>
          <a:xfrm>
            <a:off x="4697640" y="2828520"/>
            <a:ext cx="2880000" cy="36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0" name="Line 4"/>
          <p:cNvSpPr/>
          <p:nvPr/>
        </p:nvSpPr>
        <p:spPr>
          <a:xfrm>
            <a:off x="4697640" y="4029120"/>
            <a:ext cx="2880000" cy="36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CustomShape 5"/>
          <p:cNvSpPr/>
          <p:nvPr/>
        </p:nvSpPr>
        <p:spPr>
          <a:xfrm>
            <a:off x="4435920" y="1743480"/>
            <a:ext cx="3393720" cy="3393720"/>
          </a:xfrm>
          <a:prstGeom prst="ellipse">
            <a:avLst/>
          </a:prstGeom>
          <a:noFill/>
          <a:ln w="12600" cap="rnd">
            <a:solidFill>
              <a:srgbClr val="FFFFFF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1.2 Reference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B6EC28-EE38-5C40-9875-E82D7C563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09" y="3907449"/>
            <a:ext cx="1676903" cy="212069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8E65B8-B143-0444-AC1B-C23D2AEA4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511" y="1576552"/>
            <a:ext cx="1709466" cy="21206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2145DEC-A36C-9D4C-8694-AD8B51A9B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316" y="1478147"/>
            <a:ext cx="1709466" cy="23764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89DF8E5-1186-AB47-B944-9C6E2269BF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409" y="3854624"/>
            <a:ext cx="1708373" cy="237647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46C1464-2F9D-DD45-AC55-812EB36D8B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916" y="2591317"/>
            <a:ext cx="1708373" cy="237647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7AF0F1-1AC3-AA4C-8C8E-6B2FDA5044F1}"/>
              </a:ext>
            </a:extLst>
          </p:cNvPr>
          <p:cNvSpPr/>
          <p:nvPr/>
        </p:nvSpPr>
        <p:spPr>
          <a:xfrm>
            <a:off x="723710" y="1822288"/>
            <a:ext cx="5283579" cy="2949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dirty="0">
                <a:latin typeface="Helvetica Neue" panose="02000503000000020004" pitchFamily="2" charset="0"/>
              </a:rPr>
              <a:t>CUDA</a:t>
            </a:r>
            <a:r>
              <a:rPr lang="zh-CN" altLang="en-US" dirty="0">
                <a:latin typeface="Helvetica Neue" panose="02000503000000020004" pitchFamily="2" charset="0"/>
              </a:rPr>
              <a:t>并行程序设计</a:t>
            </a:r>
            <a:r>
              <a:rPr lang="en-US" altLang="zh-CN" dirty="0">
                <a:latin typeface="Helvetica Neue" panose="02000503000000020004" pitchFamily="2" charset="0"/>
              </a:rPr>
              <a:t>——</a:t>
            </a:r>
            <a:r>
              <a:rPr lang="en" altLang="zh-CN" dirty="0">
                <a:latin typeface="Helvetica Neue" panose="02000503000000020004" pitchFamily="2" charset="0"/>
              </a:rPr>
              <a:t>GPU</a:t>
            </a:r>
            <a:r>
              <a:rPr lang="zh-CN" altLang="en-US" dirty="0">
                <a:latin typeface="Helvetica Neue" panose="02000503000000020004" pitchFamily="2" charset="0"/>
              </a:rPr>
              <a:t>编程指南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dirty="0">
                <a:latin typeface="Helvetica Neue" panose="02000503000000020004" pitchFamily="2" charset="0"/>
              </a:rPr>
              <a:t>CUDA C</a:t>
            </a:r>
            <a:r>
              <a:rPr lang="zh-CN" altLang="en-US" dirty="0">
                <a:latin typeface="Helvetica Neue" panose="02000503000000020004" pitchFamily="2" charset="0"/>
              </a:rPr>
              <a:t>编程权威指南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Helvetica Neue" panose="02000503000000020004" pitchFamily="2" charset="0"/>
              </a:rPr>
              <a:t>多核与</a:t>
            </a:r>
            <a:r>
              <a:rPr lang="en" altLang="zh-CN" dirty="0">
                <a:latin typeface="Helvetica Neue" panose="02000503000000020004" pitchFamily="2" charset="0"/>
              </a:rPr>
              <a:t>GPU</a:t>
            </a:r>
            <a:r>
              <a:rPr lang="zh-CN" altLang="en-US" dirty="0">
                <a:latin typeface="Helvetica Neue" panose="02000503000000020004" pitchFamily="2" charset="0"/>
              </a:rPr>
              <a:t>编程</a:t>
            </a:r>
            <a:r>
              <a:rPr lang="en-US" altLang="zh-CN" dirty="0">
                <a:latin typeface="Helvetica Neue" panose="02000503000000020004" pitchFamily="2" charset="0"/>
              </a:rPr>
              <a:t>——</a:t>
            </a:r>
            <a:r>
              <a:rPr lang="zh-CN" altLang="en-US" dirty="0">
                <a:latin typeface="Helvetica Neue" panose="02000503000000020004" pitchFamily="2" charset="0"/>
              </a:rPr>
              <a:t>工具、方法及实现</a:t>
            </a:r>
            <a:endParaRPr lang="en-US" altLang="zh-CN" dirty="0">
              <a:latin typeface="Helvetica Neue" panose="02000503000000020004" pitchFamily="2" charset="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dirty="0"/>
              <a:t>CUDA programming: A developer's guide to parallel computing with GPUs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dirty="0"/>
              <a:t>Professional CUDA C Programming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" altLang="zh-CN" dirty="0"/>
              <a:t>﻿NVIDIA Turing GPU Architecture </a:t>
            </a:r>
          </a:p>
        </p:txBody>
      </p:sp>
    </p:spTree>
    <p:extLst>
      <p:ext uri="{BB962C8B-B14F-4D97-AF65-F5344CB8AC3E}">
        <p14:creationId xmlns:p14="http://schemas.microsoft.com/office/powerpoint/2010/main" val="185873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1.</a:t>
            </a:r>
            <a:r>
              <a:rPr lang="en-US" altLang="zh-CN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3</a:t>
            </a: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 What is CUDA?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E098771-7E92-E048-B49E-727DFC3238CD}"/>
              </a:ext>
            </a:extLst>
          </p:cNvPr>
          <p:cNvSpPr/>
          <p:nvPr/>
        </p:nvSpPr>
        <p:spPr>
          <a:xfrm>
            <a:off x="1096200" y="1436555"/>
            <a:ext cx="9117814" cy="1431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400" dirty="0"/>
              <a:t>CUDA is a </a:t>
            </a:r>
            <a:r>
              <a:rPr lang="en" altLang="zh-CN" sz="2400" dirty="0">
                <a:solidFill>
                  <a:srgbClr val="FF0000"/>
                </a:solidFill>
              </a:rPr>
              <a:t>Parallel Computing </a:t>
            </a:r>
            <a:r>
              <a:rPr lang="en" altLang="zh-CN" sz="2400" dirty="0"/>
              <a:t>platform</a:t>
            </a:r>
            <a:r>
              <a:rPr lang="en" altLang="zh-CN" sz="2400" dirty="0">
                <a:solidFill>
                  <a:srgbClr val="FF0000"/>
                </a:solidFill>
              </a:rPr>
              <a:t> </a:t>
            </a:r>
            <a:r>
              <a:rPr lang="en" altLang="zh-CN" sz="2400" dirty="0"/>
              <a:t>and programming model with a small set of extensions to the C language.</a:t>
            </a:r>
          </a:p>
          <a:p>
            <a:pPr marL="342900" indent="-34290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400" dirty="0"/>
              <a:t>CUDA is a platform for </a:t>
            </a:r>
            <a:r>
              <a:rPr lang="en" altLang="zh-CN" sz="2400" dirty="0">
                <a:solidFill>
                  <a:srgbClr val="FF0000"/>
                </a:solidFill>
              </a:rPr>
              <a:t>Heterogeneous Computing.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5A073CB-F29E-F840-B918-87EDFD6EB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511" y="3429000"/>
            <a:ext cx="9574924" cy="302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5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1.3 Parallel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Heterogeneous Computing</a:t>
            </a:r>
            <a:endParaRPr lang="en-US" sz="36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0B24C2-4E18-E14D-A434-E086B64B6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7679" y="1150274"/>
            <a:ext cx="8585161" cy="455745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7CE08D8-5CF4-EF43-A4A7-19ECEDA4F5AD}"/>
              </a:ext>
            </a:extLst>
          </p:cNvPr>
          <p:cNvSpPr/>
          <p:nvPr/>
        </p:nvSpPr>
        <p:spPr>
          <a:xfrm>
            <a:off x="3510152" y="5759999"/>
            <a:ext cx="5420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b="1" dirty="0">
                <a:latin typeface="SabonLTStd"/>
              </a:rPr>
              <a:t>Host</a:t>
            </a:r>
            <a:r>
              <a:rPr lang="en" altLang="zh-CN" sz="2000" dirty="0">
                <a:latin typeface="SabonLTStd"/>
              </a:rPr>
              <a:t>: the CPU and its memory (host memory) </a:t>
            </a:r>
            <a:endParaRPr lang="en" altLang="zh-CN" sz="2000" dirty="0"/>
          </a:p>
          <a:p>
            <a:r>
              <a:rPr lang="en" altLang="zh-CN" sz="2000" b="1" dirty="0">
                <a:latin typeface="SabonLTStd"/>
              </a:rPr>
              <a:t>Device</a:t>
            </a:r>
            <a:r>
              <a:rPr lang="en" altLang="zh-CN" sz="2000" dirty="0">
                <a:latin typeface="SabonLTStd"/>
              </a:rPr>
              <a:t>: the GPU and its memory (device memory)</a:t>
            </a:r>
            <a:endParaRPr lang="en" altLang="zh-CN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图片"/>
          <p:cNvPicPr/>
          <p:nvPr/>
        </p:nvPicPr>
        <p:blipFill>
          <a:blip r:embed="rId2"/>
          <a:srcRect t="16502" b="16502"/>
          <a:stretch/>
        </p:blipFill>
        <p:spPr>
          <a:xfrm>
            <a:off x="0" y="0"/>
            <a:ext cx="6803280" cy="684828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0" y="2870280"/>
            <a:ext cx="6492600" cy="107928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CustomShape 2"/>
          <p:cNvSpPr/>
          <p:nvPr/>
        </p:nvSpPr>
        <p:spPr>
          <a:xfrm rot="16200000" flipH="1">
            <a:off x="5201280" y="-123480"/>
            <a:ext cx="6848280" cy="711432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CustomShape 3"/>
          <p:cNvSpPr/>
          <p:nvPr/>
        </p:nvSpPr>
        <p:spPr>
          <a:xfrm>
            <a:off x="-115067" y="3230156"/>
            <a:ext cx="5652000" cy="6094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0" tIns="0" rIns="0" bIns="0"/>
          <a:lstStyle/>
          <a:p>
            <a:pPr algn="r">
              <a:lnSpc>
                <a:spcPct val="90000"/>
              </a:lnSpc>
            </a:pPr>
            <a:r>
              <a:rPr lang="en-US" sz="3200" b="0" strike="noStrike" spc="-1" dirty="0">
                <a:solidFill>
                  <a:srgbClr val="FFFFFF"/>
                </a:solidFill>
                <a:latin typeface="微软雅黑"/>
              </a:rPr>
              <a:t>CUDA Programming Model</a:t>
            </a:r>
            <a:endParaRPr lang="en-US" sz="3200" b="0" strike="noStrike" spc="-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64" name="CustomShape 4"/>
          <p:cNvSpPr/>
          <p:nvPr/>
        </p:nvSpPr>
        <p:spPr>
          <a:xfrm>
            <a:off x="7452720" y="-1518840"/>
            <a:ext cx="4036320" cy="92264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0" b="0" strike="noStrike" spc="-1" dirty="0">
                <a:solidFill>
                  <a:srgbClr val="004F8A"/>
                </a:solidFill>
                <a:latin typeface="Calibri"/>
                <a:ea typeface="微軟正黑體"/>
              </a:rPr>
              <a:t>2</a:t>
            </a:r>
            <a:endParaRPr lang="en-US" sz="60000" b="0" strike="noStrike" spc="-1" dirty="0">
              <a:latin typeface="Arial"/>
            </a:endParaRPr>
          </a:p>
        </p:txBody>
      </p:sp>
      <p:sp>
        <p:nvSpPr>
          <p:cNvPr id="265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6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920237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1096200" y="193320"/>
            <a:ext cx="10248120" cy="90468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latin typeface="微软雅黑"/>
                <a:ea typeface="微软雅黑"/>
              </a:rPr>
              <a:t>2.1 CUDA</a:t>
            </a:r>
            <a:r>
              <a:rPr lang="en-US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 Programming</a:t>
            </a:r>
            <a:r>
              <a:rPr lang="zh-CN" altLang="en-US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7D77BA-D0D8-5D42-90AC-EA8E94B967B8}"/>
              </a:ext>
            </a:extLst>
          </p:cNvPr>
          <p:cNvSpPr/>
          <p:nvPr/>
        </p:nvSpPr>
        <p:spPr>
          <a:xfrm>
            <a:off x="409140" y="1809564"/>
            <a:ext cx="5915460" cy="35863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" altLang="zh-CN" sz="2200" dirty="0"/>
              <a:t>The CUDA programming model provides the following special features to harness the computing power of GPU architectures.</a:t>
            </a:r>
          </a:p>
          <a:p>
            <a:pPr>
              <a:lnSpc>
                <a:spcPct val="125000"/>
              </a:lnSpc>
            </a:pPr>
            <a:r>
              <a:rPr lang="en" altLang="zh-CN" sz="2200" dirty="0"/>
              <a:t> 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400" dirty="0"/>
              <a:t>A way to </a:t>
            </a:r>
            <a:r>
              <a:rPr lang="en" altLang="zh-CN" sz="2400" dirty="0">
                <a:solidFill>
                  <a:srgbClr val="FF0000"/>
                </a:solidFill>
              </a:rPr>
              <a:t>organize threads </a:t>
            </a:r>
            <a:r>
              <a:rPr lang="en" altLang="zh-CN" sz="2400" dirty="0"/>
              <a:t>on the GPU through a hierarchy structure 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lang="en" altLang="zh-CN" sz="2400" dirty="0"/>
              <a:t>A way to </a:t>
            </a:r>
            <a:r>
              <a:rPr lang="en" altLang="zh-CN" sz="2400" dirty="0">
                <a:solidFill>
                  <a:srgbClr val="FF0000"/>
                </a:solidFill>
              </a:rPr>
              <a:t>access memory </a:t>
            </a:r>
            <a:r>
              <a:rPr lang="en" altLang="zh-CN" sz="2400" dirty="0"/>
              <a:t>on the GPU through a hierarchy structure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A1A5884-A923-B045-90FC-F14A356C4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87" y="1809565"/>
            <a:ext cx="6011713" cy="323886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DB8F3E3-8015-8C42-BD0A-E75EF6DB4D14}"/>
              </a:ext>
            </a:extLst>
          </p:cNvPr>
          <p:cNvSpPr/>
          <p:nvPr/>
        </p:nvSpPr>
        <p:spPr>
          <a:xfrm>
            <a:off x="6548193" y="5052113"/>
            <a:ext cx="54202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b="1" dirty="0">
                <a:latin typeface="SabonLTStd"/>
              </a:rPr>
              <a:t>Host</a:t>
            </a:r>
            <a:r>
              <a:rPr lang="en" altLang="zh-CN" sz="2000" dirty="0">
                <a:latin typeface="SabonLTStd"/>
              </a:rPr>
              <a:t>: the CPU and its memory (host memory) </a:t>
            </a:r>
            <a:endParaRPr lang="en" altLang="zh-CN" sz="2000" dirty="0"/>
          </a:p>
          <a:p>
            <a:r>
              <a:rPr lang="en" altLang="zh-CN" sz="2000" b="1" dirty="0">
                <a:latin typeface="SabonLTStd"/>
              </a:rPr>
              <a:t>Device</a:t>
            </a:r>
            <a:r>
              <a:rPr lang="en" altLang="zh-CN" sz="2000" dirty="0">
                <a:latin typeface="SabonLTStd"/>
              </a:rPr>
              <a:t>: the GPU and its memory (device memory)</a:t>
            </a:r>
            <a:endParaRPr lang="e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144319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8507</TotalTime>
  <Words>967</Words>
  <Application>Microsoft Macintosh PowerPoint</Application>
  <PresentationFormat>宽屏</PresentationFormat>
  <Paragraphs>151</Paragraphs>
  <Slides>45</Slides>
  <Notes>6</Notes>
  <HiddenSlides>1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微软雅黑</vt:lpstr>
      <vt:lpstr>AvenirLTStd</vt:lpstr>
      <vt:lpstr>SabonLTStd</vt:lpstr>
      <vt:lpstr>Arial</vt:lpstr>
      <vt:lpstr>Calibri</vt:lpstr>
      <vt:lpstr>Helvetica Neue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Ryan Lee</dc:creator>
  <dc:description/>
  <cp:lastModifiedBy>Microsoft Office User</cp:lastModifiedBy>
  <cp:revision>481</cp:revision>
  <dcterms:created xsi:type="dcterms:W3CDTF">2014-04-01T11:22:20Z</dcterms:created>
  <dcterms:modified xsi:type="dcterms:W3CDTF">2020-01-08T12:24:49Z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9</vt:i4>
  </property>
  <property fmtid="{D5CDD505-2E9C-101B-9397-08002B2CF9AE}" pid="8" name="PresentationFormat">
    <vt:lpwstr>宽屏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60</vt:i4>
  </property>
</Properties>
</file>